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Lst>
  <p:notesMasterIdLst>
    <p:notesMasterId r:id="rId42"/>
  </p:notesMasterIdLst>
  <p:sldIdLst>
    <p:sldId id="261" r:id="rId4"/>
    <p:sldId id="358" r:id="rId5"/>
    <p:sldId id="375" r:id="rId6"/>
    <p:sldId id="357" r:id="rId7"/>
    <p:sldId id="378" r:id="rId8"/>
    <p:sldId id="376" r:id="rId9"/>
    <p:sldId id="379" r:id="rId10"/>
    <p:sldId id="383" r:id="rId11"/>
    <p:sldId id="380" r:id="rId12"/>
    <p:sldId id="421" r:id="rId13"/>
    <p:sldId id="381" r:id="rId14"/>
    <p:sldId id="422" r:id="rId15"/>
    <p:sldId id="329" r:id="rId16"/>
    <p:sldId id="385" r:id="rId17"/>
    <p:sldId id="386" r:id="rId18"/>
    <p:sldId id="424" r:id="rId19"/>
    <p:sldId id="388" r:id="rId20"/>
    <p:sldId id="308" r:id="rId21"/>
    <p:sldId id="280" r:id="rId22"/>
    <p:sldId id="292" r:id="rId23"/>
    <p:sldId id="372" r:id="rId24"/>
    <p:sldId id="395" r:id="rId25"/>
    <p:sldId id="411" r:id="rId26"/>
    <p:sldId id="423" r:id="rId27"/>
    <p:sldId id="417" r:id="rId28"/>
    <p:sldId id="399" r:id="rId29"/>
    <p:sldId id="294" r:id="rId30"/>
    <p:sldId id="403" r:id="rId31"/>
    <p:sldId id="400" r:id="rId32"/>
    <p:sldId id="402" r:id="rId33"/>
    <p:sldId id="408" r:id="rId34"/>
    <p:sldId id="406" r:id="rId35"/>
    <p:sldId id="425" r:id="rId36"/>
    <p:sldId id="426" r:id="rId37"/>
    <p:sldId id="428" r:id="rId38"/>
    <p:sldId id="416" r:id="rId39"/>
    <p:sldId id="418" r:id="rId40"/>
    <p:sldId id="420" r:id="rId41"/>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hmi amin" initials="ba" lastIdx="1" clrIdx="0">
    <p:extLst>
      <p:ext uri="{19B8F6BF-5375-455C-9EA6-DF929625EA0E}">
        <p15:presenceInfo xmlns:p15="http://schemas.microsoft.com/office/powerpoint/2012/main" userId="b5cb015ef459c3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7C32F"/>
    <a:srgbClr val="FD497C"/>
    <a:srgbClr val="F20346"/>
    <a:srgbClr val="0081A9"/>
    <a:srgbClr val="659223"/>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autoAdjust="0"/>
    <p:restoredTop sz="83488" autoAdjust="0"/>
  </p:normalViewPr>
  <p:slideViewPr>
    <p:cSldViewPr snapToGrid="0">
      <p:cViewPr>
        <p:scale>
          <a:sx n="90" d="100"/>
          <a:sy n="90" d="100"/>
        </p:scale>
        <p:origin x="66" y="-1278"/>
      </p:cViewPr>
      <p:guideLst>
        <p:guide orient="horz" pos="3238"/>
        <p:guide pos="5759"/>
      </p:guideLst>
    </p:cSldViewPr>
  </p:slideViewPr>
  <p:outlineViewPr>
    <p:cViewPr>
      <p:scale>
        <a:sx n="33" d="100"/>
        <a:sy n="33" d="100"/>
      </p:scale>
      <p:origin x="0" y="-432"/>
    </p:cViewPr>
  </p:outlineViewPr>
  <p:notesTextViewPr>
    <p:cViewPr>
      <p:scale>
        <a:sx n="1" d="1"/>
        <a:sy n="1" d="1"/>
      </p:scale>
      <p:origin x="0" y="0"/>
    </p:cViewPr>
  </p:notesTextViewPr>
  <p:sorterViewPr>
    <p:cViewPr>
      <p:scale>
        <a:sx n="100" d="100"/>
        <a:sy n="100" d="100"/>
      </p:scale>
      <p:origin x="0" y="483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2019/6/27</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‹N°›</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justaskgemalto.com/fr/que-sont-les-donnees-biometrique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1632753" rtl="0" eaLnBrk="1" fontAlgn="auto" latinLnBrk="0" hangingPunct="1">
              <a:lnSpc>
                <a:spcPct val="100000"/>
              </a:lnSpc>
              <a:spcBef>
                <a:spcPts val="0"/>
              </a:spcBef>
              <a:spcAft>
                <a:spcPts val="0"/>
              </a:spcAft>
              <a:buClrTx/>
              <a:buSzTx/>
              <a:buFontTx/>
              <a:buNone/>
              <a:tabLst/>
              <a:defRPr/>
            </a:pPr>
            <a:r>
              <a:rPr kumimoji="1" lang="fr-FR" sz="2100" b="0" i="0" kern="1200" dirty="0" smtClean="0">
                <a:solidFill>
                  <a:schemeClr val="tx1"/>
                </a:solidFill>
                <a:effectLst/>
                <a:latin typeface="+mn-lt"/>
                <a:ea typeface="+mn-ea"/>
                <a:cs typeface="+mn-cs"/>
              </a:rPr>
              <a:t>Face à la fraude documentaire et au vol d'identité, aux nouvelles menaces telles que le terrorisme ou la cybercriminalité, et face à l'évolution logique des réglementations internationales, de nouvelles solutions technologiques sont </a:t>
            </a:r>
            <a:r>
              <a:rPr kumimoji="1" lang="fr-FR" sz="2100" b="0" i="0" kern="1200" dirty="0" err="1" smtClean="0">
                <a:solidFill>
                  <a:schemeClr val="tx1"/>
                </a:solidFill>
                <a:effectLst/>
                <a:latin typeface="+mn-lt"/>
                <a:ea typeface="+mn-ea"/>
                <a:cs typeface="+mn-cs"/>
              </a:rPr>
              <a:t>progressiv</a:t>
            </a:r>
            <a:r>
              <a:rPr kumimoji="1" lang="fr-FR" sz="2100" b="0" i="0" kern="1200" dirty="0" smtClean="0">
                <a:solidFill>
                  <a:schemeClr val="tx1"/>
                </a:solidFill>
                <a:effectLst/>
                <a:latin typeface="+mn-lt"/>
                <a:ea typeface="+mn-ea"/>
                <a:cs typeface="+mn-cs"/>
              </a:rPr>
              <a:t>​</a:t>
            </a:r>
            <a:r>
              <a:rPr kumimoji="1" lang="fr-FR" sz="2100" b="0" i="0" kern="1200" dirty="0" err="1" smtClean="0">
                <a:solidFill>
                  <a:schemeClr val="tx1"/>
                </a:solidFill>
                <a:effectLst/>
                <a:latin typeface="+mn-lt"/>
                <a:ea typeface="+mn-ea"/>
                <a:cs typeface="+mn-cs"/>
              </a:rPr>
              <a:t>ement</a:t>
            </a:r>
            <a:r>
              <a:rPr kumimoji="1" lang="fr-FR" sz="2100" b="0" i="0" kern="1200" dirty="0" smtClean="0">
                <a:solidFill>
                  <a:schemeClr val="tx1"/>
                </a:solidFill>
                <a:effectLst/>
                <a:latin typeface="+mn-lt"/>
                <a:ea typeface="+mn-ea"/>
                <a:cs typeface="+mn-cs"/>
              </a:rPr>
              <a:t> mises en œuvre. Parmi ces technologies, </a:t>
            </a:r>
            <a:r>
              <a:rPr kumimoji="1" lang="fr-FR" sz="2100" b="1" i="0" kern="1200" dirty="0" smtClean="0">
                <a:solidFill>
                  <a:schemeClr val="tx1"/>
                </a:solidFill>
                <a:effectLst/>
                <a:latin typeface="+mn-lt"/>
                <a:ea typeface="+mn-ea"/>
                <a:cs typeface="+mn-cs"/>
              </a:rPr>
              <a:t>la biométrie.</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5</a:t>
            </a:fld>
            <a:endParaRPr kumimoji="1" lang="ja-JP" altLang="en-US"/>
          </a:p>
        </p:txBody>
      </p:sp>
    </p:spTree>
    <p:extLst>
      <p:ext uri="{BB962C8B-B14F-4D97-AF65-F5344CB8AC3E}">
        <p14:creationId xmlns:p14="http://schemas.microsoft.com/office/powerpoint/2010/main" val="822850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r>
              <a:rPr lang="fr-FR" sz="2400" dirty="0" smtClean="0"/>
              <a:t>TP (</a:t>
            </a:r>
            <a:r>
              <a:rPr lang="fr-FR" sz="2400" dirty="0" err="1" smtClean="0"/>
              <a:t>True</a:t>
            </a:r>
            <a:r>
              <a:rPr lang="fr-FR" sz="2400" dirty="0" smtClean="0"/>
              <a:t> Positives) : le cas où la prédiction est positive et la valeur réelle est effectivement positive. </a:t>
            </a:r>
          </a:p>
          <a:p>
            <a:pPr algn="just"/>
            <a:r>
              <a:rPr lang="fr-FR" sz="2400" dirty="0" smtClean="0"/>
              <a:t>TN (</a:t>
            </a:r>
            <a:r>
              <a:rPr lang="fr-FR" sz="2400" dirty="0" err="1" smtClean="0"/>
              <a:t>True</a:t>
            </a:r>
            <a:r>
              <a:rPr lang="fr-FR" sz="2400" dirty="0" smtClean="0"/>
              <a:t> </a:t>
            </a:r>
            <a:r>
              <a:rPr lang="fr-FR" sz="2400" dirty="0" err="1" smtClean="0"/>
              <a:t>Negatives</a:t>
            </a:r>
            <a:r>
              <a:rPr lang="fr-FR" sz="2400" dirty="0" smtClean="0"/>
              <a:t>) : le cas où la prédiction est négative et la valeur réelle est effectivement négative. </a:t>
            </a:r>
          </a:p>
          <a:p>
            <a:pPr algn="just"/>
            <a:r>
              <a:rPr lang="fr-FR" sz="2400" dirty="0" smtClean="0"/>
              <a:t>FP (False Positive) : le cas où la prédiction est positive mais où la valeur réelle est négative. </a:t>
            </a:r>
          </a:p>
          <a:p>
            <a:pPr algn="just"/>
            <a:r>
              <a:rPr lang="fr-FR" sz="2400" dirty="0" smtClean="0"/>
              <a:t>FN (False </a:t>
            </a:r>
            <a:r>
              <a:rPr lang="fr-FR" sz="2400" dirty="0" err="1" smtClean="0"/>
              <a:t>Negative</a:t>
            </a:r>
            <a:r>
              <a:rPr lang="fr-FR" sz="2400" dirty="0" smtClean="0"/>
              <a:t>) : le cas où la prédiction est négative mais où la valeur réelle est positive. </a:t>
            </a:r>
          </a:p>
          <a:p>
            <a:pPr algn="just"/>
            <a:endParaRPr lang="fr-FR" sz="2400" dirty="0" smtClean="0"/>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21</a:t>
            </a:fld>
            <a:endParaRPr kumimoji="1" lang="ja-JP" altLang="en-US"/>
          </a:p>
        </p:txBody>
      </p:sp>
    </p:spTree>
    <p:extLst>
      <p:ext uri="{BB962C8B-B14F-4D97-AF65-F5344CB8AC3E}">
        <p14:creationId xmlns:p14="http://schemas.microsoft.com/office/powerpoint/2010/main" val="220721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1632753" rtl="0" eaLnBrk="1" fontAlgn="auto" latinLnBrk="0" hangingPunct="1">
              <a:lnSpc>
                <a:spcPct val="100000"/>
              </a:lnSpc>
              <a:spcBef>
                <a:spcPts val="0"/>
              </a:spcBef>
              <a:spcAft>
                <a:spcPts val="0"/>
              </a:spcAft>
              <a:buClrTx/>
              <a:buSzTx/>
              <a:buFontTx/>
              <a:buNone/>
              <a:tabLst/>
              <a:defRPr/>
            </a:pPr>
            <a:r>
              <a:rPr kumimoji="1" lang="en-US" altLang="ja-JP" dirty="0"/>
              <a:t>No</a:t>
            </a:r>
            <a:r>
              <a:rPr kumimoji="1" lang="en-US" altLang="ja-JP" baseline="0" dirty="0"/>
              <a:t> slide master</a:t>
            </a:r>
            <a:endParaRPr kumimoji="1" lang="ja-JP" altLang="en-US" dirty="0"/>
          </a:p>
          <a:p>
            <a:endParaRPr kumimoji="1" lang="ja-JP" altLang="en-US" dirty="0"/>
          </a:p>
        </p:txBody>
      </p:sp>
      <p:sp>
        <p:nvSpPr>
          <p:cNvPr id="4" name="スライド番号プレースホルダー 3"/>
          <p:cNvSpPr>
            <a:spLocks noGrp="1"/>
          </p:cNvSpPr>
          <p:nvPr>
            <p:ph type="sldNum" sz="quarter" idx="10"/>
          </p:nvPr>
        </p:nvSpPr>
        <p:spPr/>
        <p:txBody>
          <a:bodyPr/>
          <a:lstStyle/>
          <a:p>
            <a:fld id="{BA0F6D12-D0E5-42E3-AE9E-4CBB24513023}" type="slidenum">
              <a:rPr kumimoji="1" lang="ja-JP" altLang="en-US" smtClean="0"/>
              <a:t>22</a:t>
            </a:fld>
            <a:endParaRPr kumimoji="1" lang="ja-JP" altLang="en-US"/>
          </a:p>
        </p:txBody>
      </p:sp>
    </p:spTree>
    <p:extLst>
      <p:ext uri="{BB962C8B-B14F-4D97-AF65-F5344CB8AC3E}">
        <p14:creationId xmlns:p14="http://schemas.microsoft.com/office/powerpoint/2010/main" val="3826071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r>
              <a:rPr kumimoji="1" lang="fr-FR" sz="2100" b="0" i="0" u="none" strike="noStrike" kern="1200" dirty="0" smtClean="0">
                <a:solidFill>
                  <a:schemeClr val="tx1"/>
                </a:solidFill>
                <a:effectLst/>
                <a:latin typeface="+mn-lt"/>
                <a:ea typeface="+mn-ea"/>
                <a:cs typeface="+mn-cs"/>
              </a:rPr>
              <a:t>Alors pour valider notre algorithme sur les données théorique en va tester avec une simple interface web .il </a:t>
            </a:r>
            <a:r>
              <a:rPr kumimoji="1" lang="fr-FR" sz="2100" b="0" i="0" u="none" strike="noStrike" kern="1200" dirty="0" err="1" smtClean="0">
                <a:solidFill>
                  <a:schemeClr val="tx1"/>
                </a:solidFill>
                <a:effectLst/>
                <a:latin typeface="+mn-lt"/>
                <a:ea typeface="+mn-ea"/>
                <a:cs typeface="+mn-cs"/>
              </a:rPr>
              <a:t>seffit</a:t>
            </a:r>
            <a:r>
              <a:rPr kumimoji="1" lang="fr-FR" sz="2100" b="0" i="0" u="none" strike="noStrike" kern="1200" dirty="0" smtClean="0">
                <a:solidFill>
                  <a:schemeClr val="tx1"/>
                </a:solidFill>
                <a:effectLst/>
                <a:latin typeface="+mn-lt"/>
                <a:ea typeface="+mn-ea"/>
                <a:cs typeface="+mn-cs"/>
              </a:rPr>
              <a:t> d’ajouter un fichier qui contient les valeurs d’un signal </a:t>
            </a:r>
            <a:r>
              <a:rPr kumimoji="1" lang="fr-FR" sz="2100" b="0" i="0" u="none" strike="noStrike" kern="1200" dirty="0" err="1" smtClean="0">
                <a:solidFill>
                  <a:schemeClr val="tx1"/>
                </a:solidFill>
                <a:effectLst/>
                <a:latin typeface="+mn-lt"/>
                <a:ea typeface="+mn-ea"/>
                <a:cs typeface="+mn-cs"/>
              </a:rPr>
              <a:t>ecg</a:t>
            </a:r>
            <a:r>
              <a:rPr kumimoji="1" lang="fr-FR" sz="2100" b="0" i="0" u="none" strike="noStrike" kern="1200" dirty="0" smtClean="0">
                <a:solidFill>
                  <a:schemeClr val="tx1"/>
                </a:solidFill>
                <a:effectLst/>
                <a:latin typeface="+mn-lt"/>
                <a:ea typeface="+mn-ea"/>
                <a:cs typeface="+mn-cs"/>
              </a:rPr>
              <a:t> et de </a:t>
            </a:r>
            <a:r>
              <a:rPr kumimoji="1" lang="fr-FR" sz="2100" b="0" i="0" u="none" strike="noStrike" kern="1200" dirty="0" err="1" smtClean="0">
                <a:solidFill>
                  <a:schemeClr val="tx1"/>
                </a:solidFill>
                <a:effectLst/>
                <a:latin typeface="+mn-lt"/>
                <a:ea typeface="+mn-ea"/>
                <a:cs typeface="+mn-cs"/>
              </a:rPr>
              <a:t>tapper</a:t>
            </a:r>
            <a:r>
              <a:rPr kumimoji="1" lang="fr-FR" sz="2100" b="0" i="0" u="none" strike="noStrike" kern="1200" dirty="0" smtClean="0">
                <a:solidFill>
                  <a:schemeClr val="tx1"/>
                </a:solidFill>
                <a:effectLst/>
                <a:latin typeface="+mn-lt"/>
                <a:ea typeface="+mn-ea"/>
                <a:cs typeface="+mn-cs"/>
              </a:rPr>
              <a:t> sur le </a:t>
            </a:r>
            <a:r>
              <a:rPr kumimoji="1" lang="fr-FR" sz="2100" b="0" i="0" u="none" strike="noStrike" kern="1200" dirty="0" err="1" smtClean="0">
                <a:solidFill>
                  <a:schemeClr val="tx1"/>
                </a:solidFill>
                <a:effectLst/>
                <a:latin typeface="+mn-lt"/>
                <a:ea typeface="+mn-ea"/>
                <a:cs typeface="+mn-cs"/>
              </a:rPr>
              <a:t>button</a:t>
            </a:r>
            <a:r>
              <a:rPr kumimoji="1" lang="fr-FR" sz="2100" b="0" i="0" u="none" strike="noStrike" kern="1200" dirty="0" smtClean="0">
                <a:solidFill>
                  <a:schemeClr val="tx1"/>
                </a:solidFill>
                <a:effectLst/>
                <a:latin typeface="+mn-lt"/>
                <a:ea typeface="+mn-ea"/>
                <a:cs typeface="+mn-cs"/>
              </a:rPr>
              <a:t> </a:t>
            </a:r>
            <a:r>
              <a:rPr kumimoji="1" lang="fr-FR" sz="2100" b="0" i="0" u="none" strike="noStrike" kern="1200" dirty="0" err="1" smtClean="0">
                <a:solidFill>
                  <a:schemeClr val="tx1"/>
                </a:solidFill>
                <a:effectLst/>
                <a:latin typeface="+mn-lt"/>
                <a:ea typeface="+mn-ea"/>
                <a:cs typeface="+mn-cs"/>
              </a:rPr>
              <a:t>predict</a:t>
            </a:r>
            <a:r>
              <a:rPr kumimoji="1" lang="fr-FR" sz="2100" b="0" i="0" u="none" strike="noStrike" kern="1200" dirty="0" smtClean="0">
                <a:solidFill>
                  <a:schemeClr val="tx1"/>
                </a:solidFill>
                <a:effectLst/>
                <a:latin typeface="+mn-lt"/>
                <a:ea typeface="+mn-ea"/>
                <a:cs typeface="+mn-cs"/>
              </a:rPr>
              <a:t> pour charger le </a:t>
            </a:r>
            <a:r>
              <a:rPr kumimoji="1" lang="fr-FR" sz="2100" b="0" i="0" u="none" strike="noStrike" kern="1200" dirty="0" err="1" smtClean="0">
                <a:solidFill>
                  <a:schemeClr val="tx1"/>
                </a:solidFill>
                <a:effectLst/>
                <a:latin typeface="+mn-lt"/>
                <a:ea typeface="+mn-ea"/>
                <a:cs typeface="+mn-cs"/>
              </a:rPr>
              <a:t>modele</a:t>
            </a:r>
            <a:r>
              <a:rPr kumimoji="1" lang="fr-FR" sz="2100" b="0" i="0" u="none" strike="noStrike" kern="1200" dirty="0" smtClean="0">
                <a:solidFill>
                  <a:schemeClr val="tx1"/>
                </a:solidFill>
                <a:effectLst/>
                <a:latin typeface="+mn-lt"/>
                <a:ea typeface="+mn-ea"/>
                <a:cs typeface="+mn-cs"/>
              </a:rPr>
              <a:t> et retourner une résultat de prédiction .donc ceci est un exemple sur le personne </a:t>
            </a:r>
            <a:r>
              <a:rPr kumimoji="1" lang="fr-FR" sz="2100" b="0" i="0" u="none" strike="noStrike" kern="1200" dirty="0" err="1" smtClean="0">
                <a:solidFill>
                  <a:schemeClr val="tx1"/>
                </a:solidFill>
                <a:effectLst/>
                <a:latin typeface="+mn-lt"/>
                <a:ea typeface="+mn-ea"/>
                <a:cs typeface="+mn-cs"/>
              </a:rPr>
              <a:t>numero</a:t>
            </a:r>
            <a:r>
              <a:rPr kumimoji="1" lang="fr-FR" sz="2100" b="0" i="0" u="none" strike="noStrike" kern="1200" dirty="0" smtClean="0">
                <a:solidFill>
                  <a:schemeClr val="tx1"/>
                </a:solidFill>
                <a:effectLst/>
                <a:latin typeface="+mn-lt"/>
                <a:ea typeface="+mn-ea"/>
                <a:cs typeface="+mn-cs"/>
              </a:rPr>
              <a:t> 2 avec des nouveaux enregistrement et qui ne sont pas utilisé pour la construction du modèle .selon ces </a:t>
            </a:r>
            <a:r>
              <a:rPr kumimoji="1" lang="fr-FR" sz="2100" b="0" i="0" u="none" strike="noStrike" kern="1200" dirty="0" err="1" smtClean="0">
                <a:solidFill>
                  <a:schemeClr val="tx1"/>
                </a:solidFill>
                <a:effectLst/>
                <a:latin typeface="+mn-lt"/>
                <a:ea typeface="+mn-ea"/>
                <a:cs typeface="+mn-cs"/>
              </a:rPr>
              <a:t>resultat</a:t>
            </a:r>
            <a:r>
              <a:rPr kumimoji="1" lang="fr-FR" sz="2100" b="0" i="0" u="none" strike="noStrike" kern="1200" dirty="0" smtClean="0">
                <a:solidFill>
                  <a:schemeClr val="tx1"/>
                </a:solidFill>
                <a:effectLst/>
                <a:latin typeface="+mn-lt"/>
                <a:ea typeface="+mn-ea"/>
                <a:cs typeface="+mn-cs"/>
              </a:rPr>
              <a:t> de </a:t>
            </a:r>
            <a:r>
              <a:rPr kumimoji="1" lang="fr-FR" sz="2100" b="0" i="0" u="none" strike="noStrike" kern="1200" dirty="0" err="1" smtClean="0">
                <a:solidFill>
                  <a:schemeClr val="tx1"/>
                </a:solidFill>
                <a:effectLst/>
                <a:latin typeface="+mn-lt"/>
                <a:ea typeface="+mn-ea"/>
                <a:cs typeface="+mn-cs"/>
              </a:rPr>
              <a:t>test.le</a:t>
            </a:r>
            <a:r>
              <a:rPr kumimoji="1" lang="fr-FR" sz="2100" b="0" i="0" u="none" strike="noStrike" kern="1200" dirty="0" smtClean="0">
                <a:solidFill>
                  <a:schemeClr val="tx1"/>
                </a:solidFill>
                <a:effectLst/>
                <a:latin typeface="+mn-lt"/>
                <a:ea typeface="+mn-ea"/>
                <a:cs typeface="+mn-cs"/>
              </a:rPr>
              <a:t> modèle fournit des </a:t>
            </a:r>
            <a:r>
              <a:rPr kumimoji="1" lang="fr-FR" sz="2100" b="0" i="0" u="none" strike="noStrike" kern="1200" dirty="0" err="1" smtClean="0">
                <a:solidFill>
                  <a:schemeClr val="tx1"/>
                </a:solidFill>
                <a:effectLst/>
                <a:latin typeface="+mn-lt"/>
                <a:ea typeface="+mn-ea"/>
                <a:cs typeface="+mn-cs"/>
              </a:rPr>
              <a:t>resultats</a:t>
            </a:r>
            <a:r>
              <a:rPr kumimoji="1" lang="fr-FR" sz="2100" b="0" i="0" u="none" strike="noStrike" kern="1200" dirty="0" smtClean="0">
                <a:solidFill>
                  <a:schemeClr val="tx1"/>
                </a:solidFill>
                <a:effectLst/>
                <a:latin typeface="+mn-lt"/>
                <a:ea typeface="+mn-ea"/>
                <a:cs typeface="+mn-cs"/>
              </a:rPr>
              <a:t> correct pour tous les données </a:t>
            </a:r>
            <a:r>
              <a:rPr kumimoji="1" lang="fr-FR" sz="2100" b="0" i="0" u="none" strike="noStrike" kern="1200" dirty="0" err="1" smtClean="0">
                <a:solidFill>
                  <a:schemeClr val="tx1"/>
                </a:solidFill>
                <a:effectLst/>
                <a:latin typeface="+mn-lt"/>
                <a:ea typeface="+mn-ea"/>
                <a:cs typeface="+mn-cs"/>
              </a:rPr>
              <a:t>tester.apres</a:t>
            </a:r>
            <a:r>
              <a:rPr kumimoji="1" lang="fr-FR" sz="2100" b="0" i="0" u="none" strike="noStrike" kern="1200" dirty="0" smtClean="0">
                <a:solidFill>
                  <a:schemeClr val="tx1"/>
                </a:solidFill>
                <a:effectLst/>
                <a:latin typeface="+mn-lt"/>
                <a:ea typeface="+mn-ea"/>
                <a:cs typeface="+mn-cs"/>
              </a:rPr>
              <a:t> valider notre algorithme sur les donnes théorique de la base mit on doit aussi adapter notre algorithmes sur les données réel  </a:t>
            </a:r>
            <a:r>
              <a:rPr kumimoji="1" lang="fr-FR" sz="2100" b="0" i="0" u="none" strike="noStrike" kern="1200" dirty="0" err="1" smtClean="0">
                <a:solidFill>
                  <a:schemeClr val="tx1"/>
                </a:solidFill>
                <a:effectLst/>
                <a:latin typeface="+mn-lt"/>
                <a:ea typeface="+mn-ea"/>
                <a:cs typeface="+mn-cs"/>
              </a:rPr>
              <a:t>prevent</a:t>
            </a:r>
            <a:r>
              <a:rPr kumimoji="1" lang="fr-FR" sz="2100" b="0" i="0" u="none" strike="noStrike" kern="1200" dirty="0" smtClean="0">
                <a:solidFill>
                  <a:schemeClr val="tx1"/>
                </a:solidFill>
                <a:effectLst/>
                <a:latin typeface="+mn-lt"/>
                <a:ea typeface="+mn-ea"/>
                <a:cs typeface="+mn-cs"/>
              </a:rPr>
              <a:t> du capteur.</a:t>
            </a:r>
            <a:endParaRPr lang="fr-FR" b="0" dirty="0" smtClean="0">
              <a:effectLst/>
            </a:endParaRPr>
          </a:p>
          <a:p>
            <a:r>
              <a:rPr lang="fr-FR" dirty="0" smtClean="0"/>
              <a:t/>
            </a:r>
            <a:br>
              <a:rPr lang="fr-FR" dirty="0" smtClean="0"/>
            </a:b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23</a:t>
            </a:fld>
            <a:endParaRPr kumimoji="1" lang="ja-JP" altLang="en-US"/>
          </a:p>
        </p:txBody>
      </p:sp>
    </p:spTree>
    <p:extLst>
      <p:ext uri="{BB962C8B-B14F-4D97-AF65-F5344CB8AC3E}">
        <p14:creationId xmlns:p14="http://schemas.microsoft.com/office/powerpoint/2010/main" val="600242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24</a:t>
            </a:fld>
            <a:endParaRPr kumimoji="1" lang="ja-JP" altLang="en-US"/>
          </a:p>
        </p:txBody>
      </p:sp>
    </p:spTree>
    <p:extLst>
      <p:ext uri="{BB962C8B-B14F-4D97-AF65-F5344CB8AC3E}">
        <p14:creationId xmlns:p14="http://schemas.microsoft.com/office/powerpoint/2010/main" val="3775847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1632753" rtl="0" eaLnBrk="1" fontAlgn="auto" latinLnBrk="0" hangingPunct="1">
              <a:lnSpc>
                <a:spcPct val="100000"/>
              </a:lnSpc>
              <a:spcBef>
                <a:spcPts val="0"/>
              </a:spcBef>
              <a:spcAft>
                <a:spcPts val="0"/>
              </a:spcAft>
              <a:buClrTx/>
              <a:buSzTx/>
              <a:buFontTx/>
              <a:buNone/>
              <a:tabLst/>
              <a:defRPr/>
            </a:pPr>
            <a:r>
              <a:rPr kumimoji="1" lang="fr-FR" sz="2100" b="0" i="0" kern="1200" dirty="0" smtClean="0">
                <a:solidFill>
                  <a:schemeClr val="tx1"/>
                </a:solidFill>
                <a:effectLst/>
                <a:latin typeface="+mn-lt"/>
                <a:ea typeface="+mn-ea"/>
                <a:cs typeface="+mn-cs"/>
              </a:rPr>
              <a:t>La solution proposée était basée sur un </a:t>
            </a:r>
            <a:r>
              <a:rPr kumimoji="1" lang="fr-FR" sz="2100" b="0" i="0" kern="1200" dirty="0" err="1" smtClean="0">
                <a:solidFill>
                  <a:schemeClr val="tx1"/>
                </a:solidFill>
                <a:effectLst/>
                <a:latin typeface="+mn-lt"/>
                <a:ea typeface="+mn-ea"/>
                <a:cs typeface="+mn-cs"/>
              </a:rPr>
              <a:t>matching</a:t>
            </a:r>
            <a:r>
              <a:rPr kumimoji="1" lang="fr-FR" sz="2100" b="0" i="0" kern="1200" dirty="0" smtClean="0">
                <a:solidFill>
                  <a:schemeClr val="tx1"/>
                </a:solidFill>
                <a:effectLst/>
                <a:latin typeface="+mn-lt"/>
                <a:ea typeface="+mn-ea"/>
                <a:cs typeface="+mn-cs"/>
              </a:rPr>
              <a:t> direct entre un certain nombre</a:t>
            </a:r>
            <a:r>
              <a:rPr kumimoji="1" lang="fr-FR" sz="2100" kern="1200" dirty="0" smtClean="0">
                <a:solidFill>
                  <a:schemeClr val="tx1"/>
                </a:solidFill>
                <a:effectLst/>
                <a:latin typeface="+mn-lt"/>
                <a:ea typeface="+mn-ea"/>
                <a:cs typeface="+mn-cs"/>
              </a:rPr>
              <a:t> </a:t>
            </a:r>
            <a:r>
              <a:rPr kumimoji="1" lang="fr-FR" sz="2100" b="0" i="0" kern="1200" dirty="0" smtClean="0">
                <a:solidFill>
                  <a:schemeClr val="tx1"/>
                </a:solidFill>
                <a:effectLst/>
                <a:latin typeface="+mn-lt"/>
                <a:ea typeface="+mn-ea"/>
                <a:cs typeface="+mn-cs"/>
              </a:rPr>
              <a:t>de points caractéristiques du signal en entrée et un signal de la même personne enregistrée</a:t>
            </a:r>
            <a:r>
              <a:rPr kumimoji="1" lang="fr-FR" sz="2100" kern="1200" dirty="0" smtClean="0">
                <a:solidFill>
                  <a:schemeClr val="tx1"/>
                </a:solidFill>
                <a:effectLst/>
                <a:latin typeface="+mn-lt"/>
                <a:ea typeface="+mn-ea"/>
                <a:cs typeface="+mn-cs"/>
              </a:rPr>
              <a:t> </a:t>
            </a:r>
            <a:r>
              <a:rPr kumimoji="1" lang="fr-FR" sz="2100" b="0" i="0" kern="1200" dirty="0" smtClean="0">
                <a:solidFill>
                  <a:schemeClr val="tx1"/>
                </a:solidFill>
                <a:effectLst/>
                <a:latin typeface="+mn-lt"/>
                <a:ea typeface="+mn-ea"/>
                <a:cs typeface="+mn-cs"/>
              </a:rPr>
              <a:t>dans une base donnée. La partie du Machine Learning n’était pas traitée, malgré son importance dans la</a:t>
            </a:r>
            <a:r>
              <a:rPr kumimoji="1" lang="fr-FR" sz="2100" kern="1200" dirty="0" smtClean="0">
                <a:solidFill>
                  <a:schemeClr val="tx1"/>
                </a:solidFill>
                <a:effectLst/>
                <a:latin typeface="+mn-lt"/>
                <a:ea typeface="+mn-ea"/>
                <a:cs typeface="+mn-cs"/>
              </a:rPr>
              <a:t> </a:t>
            </a:r>
            <a:r>
              <a:rPr kumimoji="1" lang="fr-FR" sz="2100" b="0" i="0" kern="1200" dirty="0" smtClean="0">
                <a:solidFill>
                  <a:schemeClr val="tx1"/>
                </a:solidFill>
                <a:effectLst/>
                <a:latin typeface="+mn-lt"/>
                <a:ea typeface="+mn-ea"/>
                <a:cs typeface="+mn-cs"/>
              </a:rPr>
              <a:t>classification et la prédiction.</a:t>
            </a:r>
            <a:endParaRPr kumimoji="1" lang="fr-FR" sz="2100" kern="1200" dirty="0" smtClean="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26</a:t>
            </a:fld>
            <a:endParaRPr kumimoji="1" lang="ja-JP" altLang="en-US"/>
          </a:p>
        </p:txBody>
      </p:sp>
    </p:spTree>
    <p:extLst>
      <p:ext uri="{BB962C8B-B14F-4D97-AF65-F5344CB8AC3E}">
        <p14:creationId xmlns:p14="http://schemas.microsoft.com/office/powerpoint/2010/main" val="3182111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28</a:t>
            </a:fld>
            <a:endParaRPr kumimoji="1" lang="ja-JP" altLang="en-US"/>
          </a:p>
        </p:txBody>
      </p:sp>
    </p:spTree>
    <p:extLst>
      <p:ext uri="{BB962C8B-B14F-4D97-AF65-F5344CB8AC3E}">
        <p14:creationId xmlns:p14="http://schemas.microsoft.com/office/powerpoint/2010/main" val="1711509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30</a:t>
            </a:fld>
            <a:endParaRPr kumimoji="1" lang="ja-JP" altLang="en-US"/>
          </a:p>
        </p:txBody>
      </p:sp>
    </p:spTree>
    <p:extLst>
      <p:ext uri="{BB962C8B-B14F-4D97-AF65-F5344CB8AC3E}">
        <p14:creationId xmlns:p14="http://schemas.microsoft.com/office/powerpoint/2010/main" val="775405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32</a:t>
            </a:fld>
            <a:endParaRPr kumimoji="1" lang="ja-JP" altLang="en-US"/>
          </a:p>
        </p:txBody>
      </p:sp>
    </p:spTree>
    <p:extLst>
      <p:ext uri="{BB962C8B-B14F-4D97-AF65-F5344CB8AC3E}">
        <p14:creationId xmlns:p14="http://schemas.microsoft.com/office/powerpoint/2010/main" val="2235395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33</a:t>
            </a:fld>
            <a:endParaRPr kumimoji="1" lang="ja-JP" altLang="en-US"/>
          </a:p>
        </p:txBody>
      </p:sp>
    </p:spTree>
    <p:extLst>
      <p:ext uri="{BB962C8B-B14F-4D97-AF65-F5344CB8AC3E}">
        <p14:creationId xmlns:p14="http://schemas.microsoft.com/office/powerpoint/2010/main" val="3660117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34</a:t>
            </a:fld>
            <a:endParaRPr kumimoji="1" lang="ja-JP" altLang="en-US"/>
          </a:p>
        </p:txBody>
      </p:sp>
    </p:spTree>
    <p:extLst>
      <p:ext uri="{BB962C8B-B14F-4D97-AF65-F5344CB8AC3E}">
        <p14:creationId xmlns:p14="http://schemas.microsoft.com/office/powerpoint/2010/main" val="1059955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fr-FR" sz="2100" b="0" i="0" kern="1200" dirty="0" smtClean="0">
                <a:solidFill>
                  <a:schemeClr val="tx1"/>
                </a:solidFill>
                <a:effectLst/>
                <a:latin typeface="+mn-lt"/>
                <a:ea typeface="+mn-ea"/>
                <a:cs typeface="+mn-cs"/>
              </a:rPr>
              <a:t>La </a:t>
            </a:r>
            <a:r>
              <a:rPr kumimoji="1" lang="fr-FR" sz="2100" b="0" i="0" u="sng" kern="1200" dirty="0" smtClean="0">
                <a:solidFill>
                  <a:schemeClr val="tx1"/>
                </a:solidFill>
                <a:effectLst/>
                <a:latin typeface="+mn-lt"/>
                <a:ea typeface="+mn-ea"/>
                <a:cs typeface="+mn-cs"/>
                <a:hlinkClick r:id="rId3"/>
              </a:rPr>
              <a:t>biométrie​</a:t>
            </a:r>
            <a:r>
              <a:rPr kumimoji="1" lang="fr-FR" sz="2100" b="0" i="0" kern="1200" dirty="0" smtClean="0">
                <a:solidFill>
                  <a:schemeClr val="tx1"/>
                </a:solidFill>
                <a:effectLst/>
                <a:latin typeface="+mn-lt"/>
                <a:ea typeface="+mn-ea"/>
                <a:cs typeface="+mn-cs"/>
              </a:rPr>
              <a:t> est la science qui porte sur l'analyse des caractéristiques physiques ou comportementales propres à chaque individu et permettant l'authentification de son identité,</a:t>
            </a: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6</a:t>
            </a:fld>
            <a:endParaRPr kumimoji="1" lang="ja-JP" altLang="en-US"/>
          </a:p>
        </p:txBody>
      </p:sp>
    </p:spTree>
    <p:extLst>
      <p:ext uri="{BB962C8B-B14F-4D97-AF65-F5344CB8AC3E}">
        <p14:creationId xmlns:p14="http://schemas.microsoft.com/office/powerpoint/2010/main" val="1337981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35</a:t>
            </a:fld>
            <a:endParaRPr kumimoji="1" lang="ja-JP" altLang="en-US"/>
          </a:p>
        </p:txBody>
      </p:sp>
    </p:spTree>
    <p:extLst>
      <p:ext uri="{BB962C8B-B14F-4D97-AF65-F5344CB8AC3E}">
        <p14:creationId xmlns:p14="http://schemas.microsoft.com/office/powerpoint/2010/main" val="1111481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1632753" rtl="0" eaLnBrk="1" fontAlgn="auto" latinLnBrk="0" hangingPunct="1">
              <a:lnSpc>
                <a:spcPct val="100000"/>
              </a:lnSpc>
              <a:spcBef>
                <a:spcPts val="0"/>
              </a:spcBef>
              <a:spcAft>
                <a:spcPts val="0"/>
              </a:spcAft>
              <a:buClrTx/>
              <a:buSzTx/>
              <a:buFontTx/>
              <a:buNone/>
              <a:tabLst/>
              <a:defRPr/>
            </a:pPr>
            <a:r>
              <a:rPr kumimoji="1" lang="fr-FR" sz="2100" b="0" i="0" kern="1200" dirty="0" smtClean="0">
                <a:solidFill>
                  <a:schemeClr val="tx1"/>
                </a:solidFill>
                <a:effectLst/>
                <a:latin typeface="+mn-lt"/>
                <a:ea typeface="+mn-ea"/>
                <a:cs typeface="+mn-cs"/>
              </a:rPr>
              <a:t>La solution proposée était basée sur un </a:t>
            </a:r>
            <a:r>
              <a:rPr kumimoji="1" lang="fr-FR" sz="2100" b="0" i="0" kern="1200" dirty="0" err="1" smtClean="0">
                <a:solidFill>
                  <a:schemeClr val="tx1"/>
                </a:solidFill>
                <a:effectLst/>
                <a:latin typeface="+mn-lt"/>
                <a:ea typeface="+mn-ea"/>
                <a:cs typeface="+mn-cs"/>
              </a:rPr>
              <a:t>matching</a:t>
            </a:r>
            <a:r>
              <a:rPr kumimoji="1" lang="fr-FR" sz="2100" b="0" i="0" kern="1200" dirty="0" smtClean="0">
                <a:solidFill>
                  <a:schemeClr val="tx1"/>
                </a:solidFill>
                <a:effectLst/>
                <a:latin typeface="+mn-lt"/>
                <a:ea typeface="+mn-ea"/>
                <a:cs typeface="+mn-cs"/>
              </a:rPr>
              <a:t> direct entre un certain nombre</a:t>
            </a:r>
            <a:r>
              <a:rPr kumimoji="1" lang="fr-FR" sz="2100" kern="1200" dirty="0" smtClean="0">
                <a:solidFill>
                  <a:schemeClr val="tx1"/>
                </a:solidFill>
                <a:effectLst/>
                <a:latin typeface="+mn-lt"/>
                <a:ea typeface="+mn-ea"/>
                <a:cs typeface="+mn-cs"/>
              </a:rPr>
              <a:t> </a:t>
            </a:r>
            <a:r>
              <a:rPr kumimoji="1" lang="fr-FR" sz="2100" b="0" i="0" kern="1200" dirty="0" smtClean="0">
                <a:solidFill>
                  <a:schemeClr val="tx1"/>
                </a:solidFill>
                <a:effectLst/>
                <a:latin typeface="+mn-lt"/>
                <a:ea typeface="+mn-ea"/>
                <a:cs typeface="+mn-cs"/>
              </a:rPr>
              <a:t>de points caractéristiques du signal en entrée et un signal de la même personne enregistrée</a:t>
            </a:r>
            <a:r>
              <a:rPr kumimoji="1" lang="fr-FR" sz="2100" kern="1200" dirty="0" smtClean="0">
                <a:solidFill>
                  <a:schemeClr val="tx1"/>
                </a:solidFill>
                <a:effectLst/>
                <a:latin typeface="+mn-lt"/>
                <a:ea typeface="+mn-ea"/>
                <a:cs typeface="+mn-cs"/>
              </a:rPr>
              <a:t> </a:t>
            </a:r>
            <a:r>
              <a:rPr kumimoji="1" lang="fr-FR" sz="2100" b="0" i="0" kern="1200" dirty="0" smtClean="0">
                <a:solidFill>
                  <a:schemeClr val="tx1"/>
                </a:solidFill>
                <a:effectLst/>
                <a:latin typeface="+mn-lt"/>
                <a:ea typeface="+mn-ea"/>
                <a:cs typeface="+mn-cs"/>
              </a:rPr>
              <a:t>dans une base donnée. La partie du Machine Learning n’était pas traitée, malgré son importance dans la</a:t>
            </a:r>
            <a:r>
              <a:rPr kumimoji="1" lang="fr-FR" sz="2100" kern="1200" dirty="0" smtClean="0">
                <a:solidFill>
                  <a:schemeClr val="tx1"/>
                </a:solidFill>
                <a:effectLst/>
                <a:latin typeface="+mn-lt"/>
                <a:ea typeface="+mn-ea"/>
                <a:cs typeface="+mn-cs"/>
              </a:rPr>
              <a:t> </a:t>
            </a:r>
            <a:r>
              <a:rPr kumimoji="1" lang="fr-FR" sz="2100" b="0" i="0" kern="1200" dirty="0" smtClean="0">
                <a:solidFill>
                  <a:schemeClr val="tx1"/>
                </a:solidFill>
                <a:effectLst/>
                <a:latin typeface="+mn-lt"/>
                <a:ea typeface="+mn-ea"/>
                <a:cs typeface="+mn-cs"/>
              </a:rPr>
              <a:t>classification et la prédiction.</a:t>
            </a:r>
            <a:endParaRPr kumimoji="1" lang="fr-FR" sz="2100" kern="1200" dirty="0" smtClean="0">
              <a:solidFill>
                <a:schemeClr val="tx1"/>
              </a:solidFill>
              <a:effectLst/>
              <a:latin typeface="+mn-lt"/>
              <a:ea typeface="+mn-ea"/>
              <a:cs typeface="+mn-cs"/>
            </a:endParaRPr>
          </a:p>
          <a:p>
            <a:r>
              <a:rPr lang="fr-FR" dirty="0" smtClean="0"/>
              <a:t>DE NOS JOURS UNE AUTRE solution</a:t>
            </a:r>
            <a:r>
              <a:rPr lang="fr-FR" baseline="0" dirty="0" smtClean="0"/>
              <a:t> qui peut </a:t>
            </a:r>
            <a:r>
              <a:rPr lang="fr-FR" baseline="0" dirty="0" err="1" smtClean="0"/>
              <a:t>etre</a:t>
            </a:r>
            <a:r>
              <a:rPr lang="fr-FR" baseline="0" dirty="0" smtClean="0"/>
              <a:t> une modalité biométrique qui est l’authentification par signal ECG,</a:t>
            </a: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7</a:t>
            </a:fld>
            <a:endParaRPr kumimoji="1" lang="ja-JP" altLang="en-US"/>
          </a:p>
        </p:txBody>
      </p:sp>
    </p:spTree>
    <p:extLst>
      <p:ext uri="{BB962C8B-B14F-4D97-AF65-F5344CB8AC3E}">
        <p14:creationId xmlns:p14="http://schemas.microsoft.com/office/powerpoint/2010/main" val="4160733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fr-FR" sz="2100" kern="1200" dirty="0" smtClean="0">
                <a:solidFill>
                  <a:schemeClr val="tx1"/>
                </a:solidFill>
                <a:effectLst/>
                <a:latin typeface="+mn-lt"/>
                <a:ea typeface="+mn-ea"/>
                <a:cs typeface="+mn-cs"/>
              </a:rPr>
              <a:t>Dans ce projet, nous tenons en compte le signal ECG comme un moyen d’authentification biométrique. </a:t>
            </a: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8</a:t>
            </a:fld>
            <a:endParaRPr kumimoji="1" lang="ja-JP" altLang="en-US"/>
          </a:p>
        </p:txBody>
      </p:sp>
    </p:spTree>
    <p:extLst>
      <p:ext uri="{BB962C8B-B14F-4D97-AF65-F5344CB8AC3E}">
        <p14:creationId xmlns:p14="http://schemas.microsoft.com/office/powerpoint/2010/main" val="3459177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fr-FR" sz="2100" b="0" i="0" kern="1200" dirty="0" smtClean="0">
                <a:solidFill>
                  <a:schemeClr val="tx1"/>
                </a:solidFill>
                <a:effectLst/>
                <a:latin typeface="+mn-lt"/>
                <a:ea typeface="+mn-ea"/>
                <a:cs typeface="+mn-cs"/>
              </a:rPr>
              <a:t>Cette activité électrique peut être tracée sous forme d'un ECG ou électrocardiogramme et émettre pour une lecture analogique</a:t>
            </a: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13</a:t>
            </a:fld>
            <a:endParaRPr kumimoji="1" lang="ja-JP" altLang="en-US"/>
          </a:p>
        </p:txBody>
      </p:sp>
    </p:spTree>
    <p:extLst>
      <p:ext uri="{BB962C8B-B14F-4D97-AF65-F5344CB8AC3E}">
        <p14:creationId xmlns:p14="http://schemas.microsoft.com/office/powerpoint/2010/main" val="3336331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signal présente une amélioration remarquable dans sa forme sans perdre l’informations</a:t>
            </a:r>
            <a:r>
              <a:rPr lang="fr-FR" baseline="0" dirty="0" smtClean="0"/>
              <a:t> importants</a:t>
            </a: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14</a:t>
            </a:fld>
            <a:endParaRPr kumimoji="1" lang="ja-JP" altLang="en-US"/>
          </a:p>
        </p:txBody>
      </p:sp>
    </p:spTree>
    <p:extLst>
      <p:ext uri="{BB962C8B-B14F-4D97-AF65-F5344CB8AC3E}">
        <p14:creationId xmlns:p14="http://schemas.microsoft.com/office/powerpoint/2010/main" val="1822449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15</a:t>
            </a:fld>
            <a:endParaRPr kumimoji="1" lang="ja-JP" altLang="en-US"/>
          </a:p>
        </p:txBody>
      </p:sp>
    </p:spTree>
    <p:extLst>
      <p:ext uri="{BB962C8B-B14F-4D97-AF65-F5344CB8AC3E}">
        <p14:creationId xmlns:p14="http://schemas.microsoft.com/office/powerpoint/2010/main" val="142805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smtClean="0">
                <a:solidFill>
                  <a:schemeClr val="tx1"/>
                </a:solidFill>
                <a:effectLst/>
                <a:latin typeface="+mn-lt"/>
                <a:ea typeface="+mn-ea"/>
                <a:cs typeface="+mn-cs"/>
              </a:rPr>
              <a:t>Lorsque vous avez un problème et vous ne savez pas quel algorithme doit être utiliser, Une règle générale doit être proposée par plusieurs entreprises dont ses activités sont basées sur l’apprentissage automatique. Prenons l’exemple de </a:t>
            </a:r>
            <a:r>
              <a:rPr kumimoji="1" lang="fr-FR" sz="2100" kern="1200" dirty="0" err="1" smtClean="0">
                <a:solidFill>
                  <a:schemeClr val="tx1"/>
                </a:solidFill>
                <a:effectLst/>
                <a:latin typeface="+mn-lt"/>
                <a:ea typeface="+mn-ea"/>
                <a:cs typeface="+mn-cs"/>
              </a:rPr>
              <a:t>Scikit-learn</a:t>
            </a:r>
            <a:r>
              <a:rPr kumimoji="1" lang="fr-FR" sz="2100" kern="1200" dirty="0" smtClean="0">
                <a:solidFill>
                  <a:schemeClr val="tx1"/>
                </a:solidFill>
                <a:effectLst/>
                <a:latin typeface="+mn-lt"/>
                <a:ea typeface="+mn-ea"/>
                <a:cs typeface="+mn-cs"/>
              </a:rPr>
              <a:t> [23] qui prend en compte quelques facteurs pour mieux choisir un algorithme d’apprentissage automatique.</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17</a:t>
            </a:fld>
            <a:endParaRPr kumimoji="1" lang="ja-JP" altLang="en-US"/>
          </a:p>
        </p:txBody>
      </p:sp>
    </p:spTree>
    <p:extLst>
      <p:ext uri="{BB962C8B-B14F-4D97-AF65-F5344CB8AC3E}">
        <p14:creationId xmlns:p14="http://schemas.microsoft.com/office/powerpoint/2010/main" val="249239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smtClean="0">
                <a:solidFill>
                  <a:schemeClr val="tx1"/>
                </a:solidFill>
                <a:effectLst/>
                <a:latin typeface="+mn-lt"/>
                <a:ea typeface="+mn-ea"/>
                <a:cs typeface="+mn-cs"/>
              </a:rPr>
              <a:t>C’est un algorithme d’apprentissage automatique supervisé, IL est utilisé pour la classification et de même pour la régression. Mais, il est souvent utilisé pour la classification. Le but de SVM est de trouver la frontière entre les catégories.</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19</a:t>
            </a:fld>
            <a:endParaRPr kumimoji="1" lang="ja-JP" altLang="en-US"/>
          </a:p>
        </p:txBody>
      </p:sp>
    </p:spTree>
    <p:extLst>
      <p:ext uri="{BB962C8B-B14F-4D97-AF65-F5344CB8AC3E}">
        <p14:creationId xmlns:p14="http://schemas.microsoft.com/office/powerpoint/2010/main" val="4032406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3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844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 presetClass="entr" presetSubtype="2" decel="100000" fill="hold" grpId="0" nodeType="withEffect">
                                  <p:stCondLst>
                                    <p:cond delay="500"/>
                                  </p:stCondLst>
                                  <p:childTnLst>
                                    <p:set>
                                      <p:cBhvr>
                                        <p:cTn id="13" dur="1" fill="hold">
                                          <p:stCondLst>
                                            <p:cond delay="0"/>
                                          </p:stCondLst>
                                        </p:cTn>
                                        <p:tgtEl>
                                          <p:spTgt spid="12">
                                            <p:txEl>
                                              <p:pRg st="0" end="0"/>
                                            </p:txEl>
                                          </p:spTgt>
                                        </p:tgtEl>
                                        <p:attrNameLst>
                                          <p:attrName>style.visibility</p:attrName>
                                        </p:attrNameLst>
                                      </p:cBhvr>
                                      <p:to>
                                        <p:strVal val="visible"/>
                                      </p:to>
                                    </p:set>
                                    <p:anim calcmode="lin" valueType="num">
                                      <p:cBhvr additive="base">
                                        <p:cTn id="14"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15"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38045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87972" y="2153020"/>
            <a:ext cx="1492195" cy="1492195"/>
          </a:xfrm>
          <a:prstGeom prst="blockArc">
            <a:avLst>
              <a:gd name="adj1" fmla="val 18941412"/>
              <a:gd name="adj2" fmla="val 11732646"/>
              <a:gd name="adj3" fmla="val 4340"/>
            </a:avLst>
          </a:prstGeom>
          <a:solidFill>
            <a:srgbClr val="6592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304560" y="2269608"/>
            <a:ext cx="1259018" cy="1259018"/>
          </a:xfrm>
          <a:prstGeom prst="blockArc">
            <a:avLst>
              <a:gd name="adj1" fmla="val 19452122"/>
              <a:gd name="adj2" fmla="val 11742259"/>
              <a:gd name="adj3" fmla="val 4894"/>
            </a:avLst>
          </a:prstGeom>
          <a:solidFill>
            <a:srgbClr val="65922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659223"/>
              </a:solidFill>
            </a:endParaRPr>
          </a:p>
        </p:txBody>
      </p:sp>
      <p:sp>
        <p:nvSpPr>
          <p:cNvPr id="23" name="テキスト プレースホルダー 6"/>
          <p:cNvSpPr>
            <a:spLocks noGrp="1"/>
          </p:cNvSpPr>
          <p:nvPr>
            <p:ph type="body" sz="quarter" idx="17" hasCustomPrompt="1"/>
          </p:nvPr>
        </p:nvSpPr>
        <p:spPr>
          <a:xfrm>
            <a:off x="10045351" y="2388490"/>
            <a:ext cx="7119363" cy="790352"/>
          </a:xfrm>
        </p:spPr>
        <p:txBody>
          <a:bodyPr anchor="b">
            <a:noAutofit/>
          </a:bodyPr>
          <a:lstStyle>
            <a:lvl1pPr algn="l">
              <a:defRPr sz="3600" baseline="0">
                <a:solidFill>
                  <a:srgbClr val="659223"/>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31367" y="3094667"/>
            <a:ext cx="6433348" cy="131949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87972" y="4687249"/>
            <a:ext cx="1492195" cy="1492195"/>
          </a:xfrm>
          <a:prstGeom prst="blockArc">
            <a:avLst>
              <a:gd name="adj1" fmla="val 18941412"/>
              <a:gd name="adj2" fmla="val 11732646"/>
              <a:gd name="adj3" fmla="val 4340"/>
            </a:avLst>
          </a:prstGeom>
          <a:solidFill>
            <a:srgbClr val="F203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304560" y="4803837"/>
            <a:ext cx="1259018" cy="1259018"/>
          </a:xfrm>
          <a:prstGeom prst="blockArc">
            <a:avLst>
              <a:gd name="adj1" fmla="val 19452122"/>
              <a:gd name="adj2" fmla="val 11742259"/>
              <a:gd name="adj3" fmla="val 4894"/>
            </a:avLst>
          </a:prstGeom>
          <a:solidFill>
            <a:srgbClr val="F203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45351" y="4922719"/>
            <a:ext cx="7119363" cy="790352"/>
          </a:xfrm>
        </p:spPr>
        <p:txBody>
          <a:bodyPr anchor="b">
            <a:noAutofit/>
          </a:bodyPr>
          <a:lstStyle>
            <a:lvl1pPr algn="l">
              <a:defRPr sz="3600" baseline="0">
                <a:solidFill>
                  <a:srgbClr val="F20346"/>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31367" y="5628896"/>
            <a:ext cx="6433348" cy="91155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36"/>
          <p:cNvSpPr/>
          <p:nvPr userDrawn="1"/>
        </p:nvSpPr>
        <p:spPr>
          <a:xfrm rot="6618510">
            <a:off x="9304560" y="7338066"/>
            <a:ext cx="1259018" cy="1259018"/>
          </a:xfrm>
          <a:prstGeom prst="blockArc">
            <a:avLst>
              <a:gd name="adj1" fmla="val 19452122"/>
              <a:gd name="adj2" fmla="val 11742259"/>
              <a:gd name="adj3" fmla="val 4894"/>
            </a:avLst>
          </a:prstGeom>
          <a:solidFill>
            <a:srgbClr val="0081A9"/>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テキスト プレースホルダー 6"/>
          <p:cNvSpPr>
            <a:spLocks noGrp="1"/>
          </p:cNvSpPr>
          <p:nvPr>
            <p:ph type="body" sz="quarter" idx="21" hasCustomPrompt="1"/>
          </p:nvPr>
        </p:nvSpPr>
        <p:spPr>
          <a:xfrm>
            <a:off x="10045351" y="7456948"/>
            <a:ext cx="7119363" cy="790352"/>
          </a:xfrm>
        </p:spPr>
        <p:txBody>
          <a:bodyPr anchor="b">
            <a:noAutofit/>
          </a:bodyPr>
          <a:lstStyle>
            <a:lvl1pPr algn="l">
              <a:defRPr sz="3600" baseline="0">
                <a:solidFill>
                  <a:srgbClr val="0081A9"/>
                </a:solidFill>
                <a:latin typeface="Route 159 SemiBold" pitchFamily="50" charset="0"/>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2" hasCustomPrompt="1"/>
          </p:nvPr>
        </p:nvSpPr>
        <p:spPr>
          <a:xfrm>
            <a:off x="10731367" y="8163125"/>
            <a:ext cx="6433348" cy="91155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5" name="アーチ 35"/>
          <p:cNvSpPr/>
          <p:nvPr userDrawn="1"/>
        </p:nvSpPr>
        <p:spPr>
          <a:xfrm rot="3600000">
            <a:off x="9180742" y="7211607"/>
            <a:ext cx="1492195" cy="1492195"/>
          </a:xfrm>
          <a:prstGeom prst="blockArc">
            <a:avLst>
              <a:gd name="adj1" fmla="val 18941412"/>
              <a:gd name="adj2" fmla="val 11732646"/>
              <a:gd name="adj3" fmla="val 4340"/>
            </a:avLst>
          </a:prstGeom>
          <a:solidFill>
            <a:srgbClr val="0081A9"/>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389637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50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410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5200"/>
                            </p:stCondLst>
                            <p:childTnLst>
                              <p:par>
                                <p:cTn id="164" presetID="2" presetClass="entr" presetSubtype="2" decel="100000" fill="hold" grpId="0" nodeType="afterEffect">
                                  <p:stCondLst>
                                    <p:cond delay="40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par>
                          <p:cTn id="168" fill="hold">
                            <p:stCondLst>
                              <p:cond delay="6100"/>
                            </p:stCondLst>
                            <p:childTnLst>
                              <p:par>
                                <p:cTn id="169" presetID="2" presetClass="entr" presetSubtype="4" decel="100000" fill="hold" grpId="0" nodeType="afterEffect">
                                  <p:stCondLst>
                                    <p:cond delay="0"/>
                                  </p:stCondLst>
                                  <p:childTnLst>
                                    <p:set>
                                      <p:cBhvr>
                                        <p:cTn id="170" dur="1" fill="hold">
                                          <p:stCondLst>
                                            <p:cond delay="0"/>
                                          </p:stCondLst>
                                        </p:cTn>
                                        <p:tgtEl>
                                          <p:spTgt spid="42"/>
                                        </p:tgtEl>
                                        <p:attrNameLst>
                                          <p:attrName>style.visibility</p:attrName>
                                        </p:attrNameLst>
                                      </p:cBhvr>
                                      <p:to>
                                        <p:strVal val="visible"/>
                                      </p:to>
                                    </p:set>
                                    <p:anim calcmode="lin" valueType="num">
                                      <p:cBhvr additive="base">
                                        <p:cTn id="171" dur="750" fill="hold"/>
                                        <p:tgtEl>
                                          <p:spTgt spid="42"/>
                                        </p:tgtEl>
                                        <p:attrNameLst>
                                          <p:attrName>ppt_x</p:attrName>
                                        </p:attrNameLst>
                                      </p:cBhvr>
                                      <p:tavLst>
                                        <p:tav tm="0">
                                          <p:val>
                                            <p:strVal val="#ppt_x"/>
                                          </p:val>
                                        </p:tav>
                                        <p:tav tm="100000">
                                          <p:val>
                                            <p:strVal val="#ppt_x"/>
                                          </p:val>
                                        </p:tav>
                                      </p:tavLst>
                                    </p:anim>
                                    <p:anim calcmode="lin" valueType="num">
                                      <p:cBhvr additive="base">
                                        <p:cTn id="172" dur="750" fill="hold"/>
                                        <p:tgtEl>
                                          <p:spTgt spid="42"/>
                                        </p:tgtEl>
                                        <p:attrNameLst>
                                          <p:attrName>ppt_y</p:attrName>
                                        </p:attrNameLst>
                                      </p:cBhvr>
                                      <p:tavLst>
                                        <p:tav tm="0">
                                          <p:val>
                                            <p:strVal val="1+#ppt_h/2"/>
                                          </p:val>
                                        </p:tav>
                                        <p:tav tm="100000">
                                          <p:val>
                                            <p:strVal val="#ppt_y"/>
                                          </p:val>
                                        </p:tav>
                                      </p:tavLst>
                                    </p:anim>
                                  </p:childTnLst>
                                </p:cTn>
                              </p:par>
                              <p:par>
                                <p:cTn id="173" presetID="45" presetClass="entr" presetSubtype="0" fill="hold" grpId="1" nodeType="withEffect">
                                  <p:stCondLst>
                                    <p:cond delay="0"/>
                                  </p:stCondLst>
                                  <p:childTnLst>
                                    <p:set>
                                      <p:cBhvr>
                                        <p:cTn id="174" dur="1" fill="hold">
                                          <p:stCondLst>
                                            <p:cond delay="0"/>
                                          </p:stCondLst>
                                        </p:cTn>
                                        <p:tgtEl>
                                          <p:spTgt spid="45"/>
                                        </p:tgtEl>
                                        <p:attrNameLst>
                                          <p:attrName>style.visibility</p:attrName>
                                        </p:attrNameLst>
                                      </p:cBhvr>
                                      <p:to>
                                        <p:strVal val="visible"/>
                                      </p:to>
                                    </p:set>
                                    <p:animEffect transition="in" filter="fade">
                                      <p:cBhvr>
                                        <p:cTn id="175" dur="750"/>
                                        <p:tgtEl>
                                          <p:spTgt spid="45"/>
                                        </p:tgtEl>
                                      </p:cBhvr>
                                    </p:animEffect>
                                    <p:anim calcmode="lin" valueType="num">
                                      <p:cBhvr>
                                        <p:cTn id="176" dur="750" fill="hold"/>
                                        <p:tgtEl>
                                          <p:spTgt spid="45"/>
                                        </p:tgtEl>
                                        <p:attrNameLst>
                                          <p:attrName>ppt_w</p:attrName>
                                        </p:attrNameLst>
                                      </p:cBhvr>
                                      <p:tavLst>
                                        <p:tav tm="0" fmla="#ppt_w*sin(2.5*pi*$)">
                                          <p:val>
                                            <p:fltVal val="0"/>
                                          </p:val>
                                        </p:tav>
                                        <p:tav tm="100000">
                                          <p:val>
                                            <p:fltVal val="1"/>
                                          </p:val>
                                        </p:tav>
                                      </p:tavLst>
                                    </p:anim>
                                    <p:anim calcmode="lin" valueType="num">
                                      <p:cBhvr>
                                        <p:cTn id="177" dur="750" fill="hold"/>
                                        <p:tgtEl>
                                          <p:spTgt spid="45"/>
                                        </p:tgtEl>
                                        <p:attrNameLst>
                                          <p:attrName>ppt_h</p:attrName>
                                        </p:attrNameLst>
                                      </p:cBhvr>
                                      <p:tavLst>
                                        <p:tav tm="0">
                                          <p:val>
                                            <p:strVal val="#ppt_h"/>
                                          </p:val>
                                        </p:tav>
                                        <p:tav tm="100000">
                                          <p:val>
                                            <p:strVal val="#ppt_h"/>
                                          </p:val>
                                        </p:tav>
                                      </p:tavLst>
                                    </p:anim>
                                  </p:childTnLst>
                                </p:cTn>
                              </p:par>
                              <p:par>
                                <p:cTn id="178" presetID="45" presetClass="entr" presetSubtype="0" fill="hold" grpId="1" nodeType="withEffect">
                                  <p:stCondLst>
                                    <p:cond delay="0"/>
                                  </p:stCondLst>
                                  <p:childTnLst>
                                    <p:set>
                                      <p:cBhvr>
                                        <p:cTn id="179" dur="1" fill="hold">
                                          <p:stCondLst>
                                            <p:cond delay="0"/>
                                          </p:stCondLst>
                                        </p:cTn>
                                        <p:tgtEl>
                                          <p:spTgt spid="42"/>
                                        </p:tgtEl>
                                        <p:attrNameLst>
                                          <p:attrName>style.visibility</p:attrName>
                                        </p:attrNameLst>
                                      </p:cBhvr>
                                      <p:to>
                                        <p:strVal val="visible"/>
                                      </p:to>
                                    </p:set>
                                    <p:animEffect transition="in" filter="fade">
                                      <p:cBhvr>
                                        <p:cTn id="180" dur="750"/>
                                        <p:tgtEl>
                                          <p:spTgt spid="42"/>
                                        </p:tgtEl>
                                      </p:cBhvr>
                                    </p:animEffect>
                                    <p:anim calcmode="lin" valueType="num">
                                      <p:cBhvr>
                                        <p:cTn id="181" dur="750" fill="hold"/>
                                        <p:tgtEl>
                                          <p:spTgt spid="42"/>
                                        </p:tgtEl>
                                        <p:attrNameLst>
                                          <p:attrName>ppt_w</p:attrName>
                                        </p:attrNameLst>
                                      </p:cBhvr>
                                      <p:tavLst>
                                        <p:tav tm="0" fmla="#ppt_w*sin(2.5*pi*$)">
                                          <p:val>
                                            <p:fltVal val="0"/>
                                          </p:val>
                                        </p:tav>
                                        <p:tav tm="100000">
                                          <p:val>
                                            <p:fltVal val="1"/>
                                          </p:val>
                                        </p:tav>
                                      </p:tavLst>
                                    </p:anim>
                                    <p:anim calcmode="lin" valueType="num">
                                      <p:cBhvr>
                                        <p:cTn id="182" dur="750" fill="hold"/>
                                        <p:tgtEl>
                                          <p:spTgt spid="42"/>
                                        </p:tgtEl>
                                        <p:attrNameLst>
                                          <p:attrName>ppt_h</p:attrName>
                                        </p:attrNameLst>
                                      </p:cBhvr>
                                      <p:tavLst>
                                        <p:tav tm="0">
                                          <p:val>
                                            <p:strVal val="#ppt_h"/>
                                          </p:val>
                                        </p:tav>
                                        <p:tav tm="100000">
                                          <p:val>
                                            <p:strVal val="#ppt_h"/>
                                          </p:val>
                                        </p:tav>
                                      </p:tavLst>
                                    </p:anim>
                                  </p:childTnLst>
                                </p:cTn>
                              </p:par>
                              <p:par>
                                <p:cTn id="183" presetID="2" presetClass="entr" presetSubtype="8" decel="100000" fill="hold" grpId="0" nodeType="withEffect">
                                  <p:stCondLst>
                                    <p:cond delay="0"/>
                                  </p:stCondLst>
                                  <p:childTnLst>
                                    <p:set>
                                      <p:cBhvr>
                                        <p:cTn id="184" dur="1" fill="hold">
                                          <p:stCondLst>
                                            <p:cond delay="0"/>
                                          </p:stCondLst>
                                        </p:cTn>
                                        <p:tgtEl>
                                          <p:spTgt spid="45"/>
                                        </p:tgtEl>
                                        <p:attrNameLst>
                                          <p:attrName>style.visibility</p:attrName>
                                        </p:attrNameLst>
                                      </p:cBhvr>
                                      <p:to>
                                        <p:strVal val="visible"/>
                                      </p:to>
                                    </p:set>
                                    <p:anim calcmode="lin" valueType="num">
                                      <p:cBhvr additive="base">
                                        <p:cTn id="185" dur="750" fill="hold"/>
                                        <p:tgtEl>
                                          <p:spTgt spid="45"/>
                                        </p:tgtEl>
                                        <p:attrNameLst>
                                          <p:attrName>ppt_x</p:attrName>
                                        </p:attrNameLst>
                                      </p:cBhvr>
                                      <p:tavLst>
                                        <p:tav tm="0">
                                          <p:val>
                                            <p:strVal val="0-#ppt_w/2"/>
                                          </p:val>
                                        </p:tav>
                                        <p:tav tm="100000">
                                          <p:val>
                                            <p:strVal val="#ppt_x"/>
                                          </p:val>
                                        </p:tav>
                                      </p:tavLst>
                                    </p:anim>
                                    <p:anim calcmode="lin" valueType="num">
                                      <p:cBhvr additive="base">
                                        <p:cTn id="186" dur="750" fill="hold"/>
                                        <p:tgtEl>
                                          <p:spTgt spid="45"/>
                                        </p:tgtEl>
                                        <p:attrNameLst>
                                          <p:attrName>ppt_y</p:attrName>
                                        </p:attrNameLst>
                                      </p:cBhvr>
                                      <p:tavLst>
                                        <p:tav tm="0">
                                          <p:val>
                                            <p:strVal val="#ppt_y"/>
                                          </p:val>
                                        </p:tav>
                                        <p:tav tm="100000">
                                          <p:val>
                                            <p:strVal val="#ppt_y"/>
                                          </p:val>
                                        </p:tav>
                                      </p:tavLst>
                                    </p:anim>
                                  </p:childTnLst>
                                </p:cTn>
                              </p:par>
                              <p:par>
                                <p:cTn id="187" presetID="2" presetClass="entr" presetSubtype="3" decel="100000" fill="hold" grpId="0" nodeType="withEffect">
                                  <p:stCondLst>
                                    <p:cond delay="0"/>
                                  </p:stCondLst>
                                  <p:iterate type="wd">
                                    <p:tmPct val="10000"/>
                                  </p:iterate>
                                  <p:childTnLst>
                                    <p:set>
                                      <p:cBhvr>
                                        <p:cTn id="188" dur="1" fill="hold">
                                          <p:stCondLst>
                                            <p:cond delay="0"/>
                                          </p:stCondLst>
                                        </p:cTn>
                                        <p:tgtEl>
                                          <p:spTgt spid="43">
                                            <p:txEl>
                                              <p:pRg st="0" end="0"/>
                                            </p:txEl>
                                          </p:spTgt>
                                        </p:tgtEl>
                                        <p:attrNameLst>
                                          <p:attrName>style.visibility</p:attrName>
                                        </p:attrNameLst>
                                      </p:cBhvr>
                                      <p:to>
                                        <p:strVal val="visible"/>
                                      </p:to>
                                    </p:set>
                                    <p:anim calcmode="lin" valueType="num">
                                      <p:cBhvr additive="base">
                                        <p:cTn id="189"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190" dur="50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91" fill="hold">
                            <p:stCondLst>
                              <p:cond delay="6850"/>
                            </p:stCondLst>
                            <p:childTnLst>
                              <p:par>
                                <p:cTn id="192" presetID="2" presetClass="entr" presetSubtype="2" decel="100000" fill="hold" grpId="0" nodeType="afterEffect">
                                  <p:stCondLst>
                                    <p:cond delay="0"/>
                                  </p:stCondLst>
                                  <p:childTnLst>
                                    <p:set>
                                      <p:cBhvr>
                                        <p:cTn id="193" dur="1" fill="hold">
                                          <p:stCondLst>
                                            <p:cond delay="0"/>
                                          </p:stCondLst>
                                        </p:cTn>
                                        <p:tgtEl>
                                          <p:spTgt spid="44">
                                            <p:txEl>
                                              <p:pRg st="0" end="0"/>
                                            </p:txEl>
                                          </p:spTgt>
                                        </p:tgtEl>
                                        <p:attrNameLst>
                                          <p:attrName>style.visibility</p:attrName>
                                        </p:attrNameLst>
                                      </p:cBhvr>
                                      <p:to>
                                        <p:strVal val="visible"/>
                                      </p:to>
                                    </p:set>
                                    <p:anim calcmode="lin" valueType="num">
                                      <p:cBhvr additive="base">
                                        <p:cTn id="194"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4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50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4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0-#ppt_h/2"/>
                          </p:val>
                        </p:tav>
                        <p:tav tm="100000">
                          <p:val>
                            <p:strVal val="#ppt_y"/>
                          </p:val>
                        </p:tav>
                      </p:tavLst>
                    </p:anim>
                  </p:childTnLst>
                </p:cTn>
              </p:par>
            </p:tnLst>
          </p:tmpl>
        </p:tmplLst>
      </p:bldP>
      <p:bldP spid="44" grpId="0" build="allAtOnce">
        <p:tmplLst>
          <p:tmpl lvl="1">
            <p:tnLst>
              <p:par>
                <p:cTn presetID="2" presetClass="entr" presetSubtype="2" decel="10000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animBg="1"/>
      <p:bldP spid="45" grpId="1"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0214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par>
                          <p:cTn id="8" fill="hold">
                            <p:stCondLst>
                              <p:cond delay="1000"/>
                            </p:stCondLst>
                            <p:childTnLst>
                              <p:par>
                                <p:cTn id="9" presetID="2" presetClass="entr" presetSubtype="9" decel="100000" fill="hold" grpId="0" nodeType="afterEffect">
                                  <p:stCondLst>
                                    <p:cond delay="25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900"/>
                            </p:stCondLst>
                            <p:childTnLst>
                              <p:par>
                                <p:cTn id="14" presetID="2" presetClass="entr" presetSubtype="2" decel="100000" fill="hold" grpId="0" nodeType="afterEffect">
                                  <p:stCondLst>
                                    <p:cond delay="5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1+#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par>
                                <p:cTn id="18" presetID="2" presetClass="entr" presetSubtype="4" decel="100000" fill="hold" grpId="0" nodeType="withEffect">
                                  <p:stCondLst>
                                    <p:cond delay="500"/>
                                  </p:stCondLst>
                                  <p:childTnLst>
                                    <p:set>
                                      <p:cBhvr>
                                        <p:cTn id="19" dur="1" fill="hold">
                                          <p:stCondLst>
                                            <p:cond delay="0"/>
                                          </p:stCondLst>
                                        </p:cTn>
                                        <p:tgtEl>
                                          <p:spTgt spid="8">
                                            <p:txEl>
                                              <p:pRg st="0" end="0"/>
                                            </p:txEl>
                                          </p:spTgt>
                                        </p:tgtEl>
                                        <p:attrNameLst>
                                          <p:attrName>style.visibility</p:attrName>
                                        </p:attrNameLst>
                                      </p:cBhvr>
                                      <p:to>
                                        <p:strVal val="visible"/>
                                      </p:to>
                                    </p:set>
                                    <p:anim calcmode="lin" valueType="num">
                                      <p:cBhvr additive="base">
                                        <p:cTn id="20"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8">
                                            <p:txEl>
                                              <p:pRg st="0" end="0"/>
                                            </p:txEl>
                                          </p:spTgt>
                                        </p:tgtEl>
                                        <p:attrNameLst>
                                          <p:attrName>ppt_y</p:attrName>
                                        </p:attrNameLst>
                                      </p:cBhvr>
                                      <p:tavLst>
                                        <p:tav tm="0">
                                          <p:val>
                                            <p:strVal val="1+#ppt_h/2"/>
                                          </p:val>
                                        </p:tav>
                                        <p:tav tm="100000">
                                          <p:val>
                                            <p:strVal val="#ppt_y"/>
                                          </p:val>
                                        </p:tav>
                                      </p:tavLst>
                                    </p:anim>
                                  </p:childTnLst>
                                </p:cTn>
                              </p:par>
                              <p:par>
                                <p:cTn id="22" presetID="14" presetClass="entr" presetSubtype="10" fill="hold" grpId="0" nodeType="with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8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708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48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4724" y="3341860"/>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8" y="31860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2" y="2297966"/>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881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63259" y="2420421"/>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279847" y="2537009"/>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テキスト プレースホルダー 6"/>
          <p:cNvSpPr>
            <a:spLocks noGrp="1"/>
          </p:cNvSpPr>
          <p:nvPr>
            <p:ph type="body" sz="quarter" idx="17" hasCustomPrompt="1"/>
          </p:nvPr>
        </p:nvSpPr>
        <p:spPr>
          <a:xfrm>
            <a:off x="10020638" y="2655891"/>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06654"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63259" y="5835460"/>
            <a:ext cx="1492195" cy="1492195"/>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279847" y="5952048"/>
            <a:ext cx="1259018" cy="12590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20638" y="6070930"/>
            <a:ext cx="7119363" cy="790352"/>
          </a:xfrm>
        </p:spPr>
        <p:txBody>
          <a:bodyPr anchor="b">
            <a:no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06654"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8539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26739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945477" y="2644439"/>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781592" y="2520292"/>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917341" y="2602235"/>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7721233" y="2726382"/>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7557348" y="2602235"/>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7693097" y="2684178"/>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13521504" y="2772317"/>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3357619" y="2648170"/>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13493368" y="2730113"/>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1446145" y="5889716"/>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598627" y="7120769"/>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836286" y="701943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7202413" y="5969315"/>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7382363" y="7200368"/>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7620022" y="7099035"/>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13015864" y="6017594"/>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13190614" y="7248647"/>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428273" y="7147314"/>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596279" y="6386885"/>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7380015" y="6466484"/>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13188266" y="6514763"/>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938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9441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095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68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20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flipV="1">
            <a:off x="13928051" y="5735600"/>
            <a:ext cx="419097" cy="4190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14347147" y="5922286"/>
            <a:ext cx="3939266"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2809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396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37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3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011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743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12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89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42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42056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70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76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136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23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7714991" y="4659086"/>
            <a:ext cx="2851409" cy="2162627"/>
          </a:xfrm>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526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5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21542" y="2568847"/>
            <a:ext cx="2822671" cy="316071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6921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21720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4534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3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2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6116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0" name="正方形/長方形 29"/>
          <p:cNvSpPr/>
          <p:nvPr userDrawn="1"/>
        </p:nvSpPr>
        <p:spPr>
          <a:xfrm>
            <a:off x="3229322" y="1650242"/>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287316" y="165024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Imag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40074" y="1357176"/>
            <a:ext cx="4876800" cy="4876800"/>
          </a:xfrm>
          <a:prstGeom prst="rect">
            <a:avLst/>
          </a:prstGeom>
        </p:spPr>
      </p:pic>
      <p:pic>
        <p:nvPicPr>
          <p:cNvPr id="20" name="Imag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46219" y="1385102"/>
            <a:ext cx="4794026" cy="4794026"/>
          </a:xfrm>
          <a:prstGeom prst="rect">
            <a:avLst/>
          </a:prstGeom>
        </p:spPr>
      </p:pic>
    </p:spTree>
    <p:extLst>
      <p:ext uri="{BB962C8B-B14F-4D97-AF65-F5344CB8AC3E}">
        <p14:creationId xmlns:p14="http://schemas.microsoft.com/office/powerpoint/2010/main" val="173962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wipe(left)">
                                      <p:cBhvr>
                                        <p:cTn id="10" dur="500"/>
                                        <p:tgtEl>
                                          <p:spTgt spid="11">
                                            <p:txEl>
                                              <p:pRg st="0" end="0"/>
                                            </p:txEl>
                                          </p:spTgt>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00"/>
                                        <p:tgtEl>
                                          <p:spTgt spid="29"/>
                                        </p:tgtEl>
                                      </p:cBhvr>
                                    </p:animEffect>
                                  </p:childTnLst>
                                </p:cTn>
                              </p:par>
                            </p:childTnLst>
                          </p:cTn>
                        </p:par>
                        <p:par>
                          <p:cTn id="15" fill="hold">
                            <p:stCondLst>
                              <p:cond delay="1000"/>
                            </p:stCondLst>
                            <p:childTnLst>
                              <p:par>
                                <p:cTn id="16" presetID="2" presetClass="entr" presetSubtype="8" decel="100000" fill="hold" grpId="0" nodeType="afterEffect">
                                  <p:stCondLst>
                                    <p:cond delay="0"/>
                                  </p:stCondLst>
                                  <p:iterate type="lt">
                                    <p:tmPct val="10000"/>
                                  </p:iterate>
                                  <p:childTnLst>
                                    <p:set>
                                      <p:cBhvr>
                                        <p:cTn id="17" dur="1" fill="hold">
                                          <p:stCondLst>
                                            <p:cond delay="0"/>
                                          </p:stCondLst>
                                        </p:cTn>
                                        <p:tgtEl>
                                          <p:spTgt spid="10">
                                            <p:txEl>
                                              <p:pRg st="0" end="0"/>
                                            </p:txEl>
                                          </p:spTgt>
                                        </p:tgtEl>
                                        <p:attrNameLst>
                                          <p:attrName>style.visibility</p:attrName>
                                        </p:attrNameLst>
                                      </p:cBhvr>
                                      <p:to>
                                        <p:strVal val="visible"/>
                                      </p:to>
                                    </p:set>
                                    <p:anim calcmode="lin" valueType="num">
                                      <p:cBhvr additive="base">
                                        <p:cTn id="18"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0">
                                            <p:txEl>
                                              <p:pRg st="0" end="0"/>
                                            </p:txEl>
                                          </p:spTgt>
                                        </p:tgtEl>
                                        <p:attrNameLst>
                                          <p:attrName>ppt_y</p:attrName>
                                        </p:attrNameLst>
                                      </p:cBhvr>
                                      <p:tavLst>
                                        <p:tav tm="0">
                                          <p:val>
                                            <p:strVal val="#ppt_y"/>
                                          </p:val>
                                        </p:tav>
                                        <p:tav tm="100000">
                                          <p:val>
                                            <p:strVal val="#ppt_y"/>
                                          </p:val>
                                        </p:tav>
                                      </p:tavLst>
                                    </p:anim>
                                  </p:childTnLst>
                                </p:cTn>
                              </p:par>
                              <p:par>
                                <p:cTn id="20" presetID="2" presetClass="entr" presetSubtype="8" decel="100000" fill="hold" grpId="0" nodeType="withEffect">
                                  <p:stCondLst>
                                    <p:cond delay="25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500" fill="hold"/>
                                        <p:tgtEl>
                                          <p:spTgt spid="30"/>
                                        </p:tgtEl>
                                        <p:attrNameLst>
                                          <p:attrName>ppt_x</p:attrName>
                                        </p:attrNameLst>
                                      </p:cBhvr>
                                      <p:tavLst>
                                        <p:tav tm="0">
                                          <p:val>
                                            <p:strVal val="0-#ppt_w/2"/>
                                          </p:val>
                                        </p:tav>
                                        <p:tav tm="100000">
                                          <p:val>
                                            <p:strVal val="#ppt_x"/>
                                          </p:val>
                                        </p:tav>
                                      </p:tavLst>
                                    </p:anim>
                                    <p:anim calcmode="lin" valueType="num">
                                      <p:cBhvr additive="base">
                                        <p:cTn id="23" dur="5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175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25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par>
                          <p:cTn id="33" fill="hold">
                            <p:stCondLst>
                              <p:cond delay="2500"/>
                            </p:stCondLst>
                            <p:childTnLst>
                              <p:par>
                                <p:cTn id="34" presetID="10" presetClass="entr" presetSubtype="0" fill="hold" grpId="0" nodeType="afterEffect">
                                  <p:stCondLst>
                                    <p:cond delay="25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250"/>
                            </p:stCondLst>
                            <p:childTnLst>
                              <p:par>
                                <p:cTn id="38" presetID="22" presetClass="entr" presetSubtype="8" fill="hold" grpId="0" nodeType="afterEffect">
                                  <p:stCondLst>
                                    <p:cond delay="0"/>
                                  </p:stCondLst>
                                  <p:childTnLst>
                                    <p:set>
                                      <p:cBhvr>
                                        <p:cTn id="39" dur="1" fill="hold">
                                          <p:stCondLst>
                                            <p:cond delay="0"/>
                                          </p:stCondLst>
                                        </p:cTn>
                                        <p:tgtEl>
                                          <p:spTgt spid="14">
                                            <p:txEl>
                                              <p:pRg st="0" end="0"/>
                                            </p:txEl>
                                          </p:spTgt>
                                        </p:tgtEl>
                                        <p:attrNameLst>
                                          <p:attrName>style.visibility</p:attrName>
                                        </p:attrNameLst>
                                      </p:cBhvr>
                                      <p:to>
                                        <p:strVal val="visible"/>
                                      </p:to>
                                    </p:set>
                                    <p:animEffect transition="in" filter="wipe(left)">
                                      <p:cBhvr>
                                        <p:cTn id="40" dur="500"/>
                                        <p:tgtEl>
                                          <p:spTgt spid="14">
                                            <p:txEl>
                                              <p:pRg st="0" end="0"/>
                                            </p:txEl>
                                          </p:spTgt>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4250"/>
                            </p:stCondLst>
                            <p:childTnLst>
                              <p:par>
                                <p:cTn id="46" presetID="22" presetClass="entr" presetSubtype="8" fill="hold" grpId="0" nodeType="afterEffect">
                                  <p:stCondLst>
                                    <p:cond delay="0"/>
                                  </p:stCondLst>
                                  <p:childTnLst>
                                    <p:set>
                                      <p:cBhvr>
                                        <p:cTn id="47" dur="1" fill="hold">
                                          <p:stCondLst>
                                            <p:cond delay="0"/>
                                          </p:stCondLst>
                                        </p:cTn>
                                        <p:tgtEl>
                                          <p:spTgt spid="16">
                                            <p:txEl>
                                              <p:pRg st="0" end="0"/>
                                            </p:txEl>
                                          </p:spTgt>
                                        </p:tgtEl>
                                        <p:attrNameLst>
                                          <p:attrName>style.visibility</p:attrName>
                                        </p:attrNameLst>
                                      </p:cBhvr>
                                      <p:to>
                                        <p:strVal val="visible"/>
                                      </p:to>
                                    </p:set>
                                    <p:animEffect transition="in" filter="wipe(left)">
                                      <p:cBhvr>
                                        <p:cTn id="48" dur="500"/>
                                        <p:tgtEl>
                                          <p:spTgt spid="16">
                                            <p:txEl>
                                              <p:pRg st="0" end="0"/>
                                            </p:txEl>
                                          </p:spTgt>
                                        </p:tgtEl>
                                      </p:cBhvr>
                                    </p:animEffect>
                                  </p:childTnLst>
                                </p:cTn>
                              </p:par>
                            </p:childTnLst>
                          </p:cTn>
                        </p:par>
                        <p:par>
                          <p:cTn id="49" fill="hold">
                            <p:stCondLst>
                              <p:cond delay="475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250"/>
                            </p:stCondLst>
                            <p:childTnLst>
                              <p:par>
                                <p:cTn id="54" presetID="22" presetClass="entr" presetSubtype="8" fill="hold" grpId="0" nodeType="afterEffect">
                                  <p:stCondLst>
                                    <p:cond delay="0"/>
                                  </p:stCondLst>
                                  <p:childTnLst>
                                    <p:set>
                                      <p:cBhvr>
                                        <p:cTn id="55" dur="1" fill="hold">
                                          <p:stCondLst>
                                            <p:cond delay="0"/>
                                          </p:stCondLst>
                                        </p:cTn>
                                        <p:tgtEl>
                                          <p:spTgt spid="18">
                                            <p:txEl>
                                              <p:pRg st="0" end="0"/>
                                            </p:txEl>
                                          </p:spTgt>
                                        </p:tgtEl>
                                        <p:attrNameLst>
                                          <p:attrName>style.visibility</p:attrName>
                                        </p:attrNameLst>
                                      </p:cBhvr>
                                      <p:to>
                                        <p:strVal val="visible"/>
                                      </p:to>
                                    </p:set>
                                    <p:animEffect transition="in" filter="wipe(left)">
                                      <p:cBhvr>
                                        <p:cTn id="56" dur="500"/>
                                        <p:tgtEl>
                                          <p:spTgt spid="18">
                                            <p:txEl>
                                              <p:pRg st="0" end="0"/>
                                            </p:txEl>
                                          </p:spTgt>
                                        </p:tgtEl>
                                      </p:cBhvr>
                                    </p:animEffect>
                                  </p:childTnLst>
                                </p:cTn>
                              </p:par>
                            </p:childTnLst>
                          </p:cTn>
                        </p:par>
                        <p:par>
                          <p:cTn id="57" fill="hold">
                            <p:stCondLst>
                              <p:cond delay="5750"/>
                            </p:stCondLst>
                            <p:childTnLst>
                              <p:par>
                                <p:cTn id="58" presetID="10" presetClass="entr" presetSubtype="0"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par>
                          <p:cTn id="61" fill="hold">
                            <p:stCondLst>
                              <p:cond delay="6250"/>
                            </p:stCondLst>
                            <p:childTnLst>
                              <p:par>
                                <p:cTn id="62" presetID="22" presetClass="entr" presetSubtype="8" fill="hold" grpId="0" nodeType="afterEffect">
                                  <p:stCondLst>
                                    <p:cond delay="0"/>
                                  </p:stCondLst>
                                  <p:childTnLst>
                                    <p:set>
                                      <p:cBhvr>
                                        <p:cTn id="63" dur="1" fill="hold">
                                          <p:stCondLst>
                                            <p:cond delay="0"/>
                                          </p:stCondLst>
                                        </p:cTn>
                                        <p:tgtEl>
                                          <p:spTgt spid="23">
                                            <p:txEl>
                                              <p:pRg st="0" end="0"/>
                                            </p:txEl>
                                          </p:spTgt>
                                        </p:tgtEl>
                                        <p:attrNameLst>
                                          <p:attrName>style.visibility</p:attrName>
                                        </p:attrNameLst>
                                      </p:cBhvr>
                                      <p:to>
                                        <p:strVal val="visible"/>
                                      </p:to>
                                    </p:set>
                                    <p:animEffect transition="in" filter="wipe(left)">
                                      <p:cBhvr>
                                        <p:cTn id="64" dur="500"/>
                                        <p:tgtEl>
                                          <p:spTgt spid="23">
                                            <p:txEl>
                                              <p:pRg st="0" end="0"/>
                                            </p:txEl>
                                          </p:spTgt>
                                        </p:tgtEl>
                                      </p:cBhvr>
                                    </p:animEffect>
                                  </p:childTnLst>
                                </p:cTn>
                              </p:par>
                            </p:childTnLst>
                          </p:cTn>
                        </p:par>
                        <p:par>
                          <p:cTn id="65" fill="hold">
                            <p:stCondLst>
                              <p:cond delay="6750"/>
                            </p:stCondLst>
                            <p:childTnLst>
                              <p:par>
                                <p:cTn id="66" presetID="10"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childTnLst>
                                </p:cTn>
                              </p:par>
                            </p:childTnLst>
                          </p:cTn>
                        </p:par>
                        <p:par>
                          <p:cTn id="69" fill="hold">
                            <p:stCondLst>
                              <p:cond delay="7250"/>
                            </p:stCondLst>
                            <p:childTnLst>
                              <p:par>
                                <p:cTn id="70" presetID="22" presetClass="entr" presetSubtype="8" fill="hold" grpId="0" nodeType="afterEffect">
                                  <p:stCondLst>
                                    <p:cond delay="0"/>
                                  </p:stCondLst>
                                  <p:childTnLst>
                                    <p:set>
                                      <p:cBhvr>
                                        <p:cTn id="71" dur="1" fill="hold">
                                          <p:stCondLst>
                                            <p:cond delay="0"/>
                                          </p:stCondLst>
                                        </p:cTn>
                                        <p:tgtEl>
                                          <p:spTgt spid="25">
                                            <p:txEl>
                                              <p:pRg st="0" end="0"/>
                                            </p:txEl>
                                          </p:spTgt>
                                        </p:tgtEl>
                                        <p:attrNameLst>
                                          <p:attrName>style.visibility</p:attrName>
                                        </p:attrNameLst>
                                      </p:cBhvr>
                                      <p:to>
                                        <p:strVal val="visible"/>
                                      </p:to>
                                    </p:set>
                                    <p:animEffect transition="in" filter="wipe(left)">
                                      <p:cBhvr>
                                        <p:cTn id="72" dur="500"/>
                                        <p:tgtEl>
                                          <p:spTgt spid="25">
                                            <p:txEl>
                                              <p:pRg st="0" end="0"/>
                                            </p:txEl>
                                          </p:spTgt>
                                        </p:tgtEl>
                                      </p:cBhvr>
                                    </p:animEffect>
                                  </p:childTnLst>
                                </p:cTn>
                              </p:par>
                            </p:childTnLst>
                          </p:cTn>
                        </p:par>
                        <p:par>
                          <p:cTn id="73" fill="hold">
                            <p:stCondLst>
                              <p:cond delay="7750"/>
                            </p:stCondLst>
                            <p:childTnLst>
                              <p:par>
                                <p:cTn id="74" presetID="22" presetClass="entr" presetSubtype="8" fill="hold" grpId="0" nodeType="afterEffect">
                                  <p:stCondLst>
                                    <p:cond delay="0"/>
                                  </p:stCondLst>
                                  <p:childTnLst>
                                    <p:set>
                                      <p:cBhvr>
                                        <p:cTn id="75" dur="1" fill="hold">
                                          <p:stCondLst>
                                            <p:cond delay="0"/>
                                          </p:stCondLst>
                                        </p:cTn>
                                        <p:tgtEl>
                                          <p:spTgt spid="27">
                                            <p:txEl>
                                              <p:pRg st="0" end="0"/>
                                            </p:txEl>
                                          </p:spTgt>
                                        </p:tgtEl>
                                        <p:attrNameLst>
                                          <p:attrName>style.visibility</p:attrName>
                                        </p:attrNameLst>
                                      </p:cBhvr>
                                      <p:to>
                                        <p:strVal val="visible"/>
                                      </p:to>
                                    </p:set>
                                    <p:animEffect transition="in" filter="wipe(left)">
                                      <p:cBhvr>
                                        <p:cTn id="76" dur="500"/>
                                        <p:tgtEl>
                                          <p:spTgt spid="27">
                                            <p:txEl>
                                              <p:pRg st="0" end="0"/>
                                            </p:txEl>
                                          </p:spTgt>
                                        </p:tgtEl>
                                      </p:cBhvr>
                                    </p:animEffect>
                                  </p:childTnLst>
                                </p:cTn>
                              </p:par>
                              <p:par>
                                <p:cTn id="77" presetID="2" presetClass="entr" presetSubtype="8" decel="100000" fill="hold" grpId="0" nodeType="withEffect">
                                  <p:stCondLst>
                                    <p:cond delay="0"/>
                                  </p:stCondLst>
                                  <p:iterate type="wd">
                                    <p:tmPct val="10000"/>
                                  </p:iterate>
                                  <p:childTnLst>
                                    <p:set>
                                      <p:cBhvr>
                                        <p:cTn id="78" dur="1" fill="hold">
                                          <p:stCondLst>
                                            <p:cond delay="0"/>
                                          </p:stCondLst>
                                        </p:cTn>
                                        <p:tgtEl>
                                          <p:spTgt spid="7"/>
                                        </p:tgtEl>
                                        <p:attrNameLst>
                                          <p:attrName>style.visibility</p:attrName>
                                        </p:attrNameLst>
                                      </p:cBhvr>
                                      <p:to>
                                        <p:strVal val="visible"/>
                                      </p:to>
                                    </p:set>
                                    <p:anim calcmode="lin" valueType="num">
                                      <p:cBhvr additive="base">
                                        <p:cTn id="79" dur="500" fill="hold"/>
                                        <p:tgtEl>
                                          <p:spTgt spid="7"/>
                                        </p:tgtEl>
                                        <p:attrNameLst>
                                          <p:attrName>ppt_x</p:attrName>
                                        </p:attrNameLst>
                                      </p:cBhvr>
                                      <p:tavLst>
                                        <p:tav tm="0">
                                          <p:val>
                                            <p:strVal val="0-#ppt_w/2"/>
                                          </p:val>
                                        </p:tav>
                                        <p:tav tm="100000">
                                          <p:val>
                                            <p:strVal val="#ppt_x"/>
                                          </p:val>
                                        </p:tav>
                                      </p:tavLst>
                                    </p:anim>
                                    <p:anim calcmode="lin" valueType="num">
                                      <p:cBhvr additive="base">
                                        <p:cTn id="80" dur="500" fill="hold"/>
                                        <p:tgtEl>
                                          <p:spTgt spid="7"/>
                                        </p:tgtEl>
                                        <p:attrNameLst>
                                          <p:attrName>ppt_y</p:attrName>
                                        </p:attrNameLst>
                                      </p:cBhvr>
                                      <p:tavLst>
                                        <p:tav tm="0">
                                          <p:val>
                                            <p:strVal val="#ppt_y"/>
                                          </p:val>
                                        </p:tav>
                                        <p:tav tm="100000">
                                          <p:val>
                                            <p:strVal val="#ppt_y"/>
                                          </p:val>
                                        </p:tav>
                                      </p:tavLst>
                                    </p:anim>
                                  </p:childTnLst>
                                </p:cTn>
                              </p:par>
                              <p:par>
                                <p:cTn id="81" presetID="2" presetClass="entr" presetSubtype="2" decel="10000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 calcmode="lin" valueType="num">
                                      <p:cBhvr additive="base">
                                        <p:cTn id="83" dur="500" fill="hold"/>
                                        <p:tgtEl>
                                          <p:spTgt spid="8"/>
                                        </p:tgtEl>
                                        <p:attrNameLst>
                                          <p:attrName>ppt_x</p:attrName>
                                        </p:attrNameLst>
                                      </p:cBhvr>
                                      <p:tavLst>
                                        <p:tav tm="0">
                                          <p:val>
                                            <p:strVal val="1+#ppt_w/2"/>
                                          </p:val>
                                        </p:tav>
                                        <p:tav tm="100000">
                                          <p:val>
                                            <p:strVal val="#ppt_x"/>
                                          </p:val>
                                        </p:tav>
                                      </p:tavLst>
                                    </p:anim>
                                    <p:anim calcmode="lin" valueType="num">
                                      <p:cBhvr additive="base">
                                        <p:cTn id="84"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30" grpId="0" animBg="1"/>
      <p:bldP spid="31"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20385" y="386870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39579" y="5582225"/>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34899" y="7295746"/>
            <a:ext cx="8851768"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1"/>
          </p:nvPr>
        </p:nvSpPr>
        <p:spPr>
          <a:xfrm>
            <a:off x="17086667" y="10616335"/>
            <a:ext cx="1080120" cy="547688"/>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3139579" y="2155183"/>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12202" y="2242195"/>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359348" y="2279632"/>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28489" y="3955716"/>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358822" y="399315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29137" y="3083808"/>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28490" y="4797329"/>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12202" y="5669237"/>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359348" y="5706674"/>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29137" y="6510850"/>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43003" y="7382758"/>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373336" y="7420195"/>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43004" y="8224371"/>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453819" y="2726647"/>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0903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437083" y="3946812"/>
            <a:ext cx="1281636" cy="14116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1805124" y="4320692"/>
            <a:ext cx="608043" cy="66972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2976449" y="3943792"/>
            <a:ext cx="3853369" cy="725791"/>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2975597" y="4487922"/>
            <a:ext cx="3898256" cy="903196"/>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0042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 calcmode="lin" valueType="num">
                                      <p:cBhvr>
                                        <p:cTn id="45" dur="500" fill="hold"/>
                                        <p:tgtEl>
                                          <p:spTgt spid="30"/>
                                        </p:tgtEl>
                                        <p:attrNameLst>
                                          <p:attrName>style.rotation</p:attrName>
                                        </p:attrNameLst>
                                      </p:cBhvr>
                                      <p:tavLst>
                                        <p:tav tm="0">
                                          <p:val>
                                            <p:fltVal val="360"/>
                                          </p:val>
                                        </p:tav>
                                        <p:tav tm="100000">
                                          <p:val>
                                            <p:fltVal val="0"/>
                                          </p:val>
                                        </p:tav>
                                      </p:tavLst>
                                    </p:anim>
                                    <p:animEffect transition="in" filter="fade">
                                      <p:cBhvr>
                                        <p:cTn id="46" dur="500"/>
                                        <p:tgtEl>
                                          <p:spTgt spid="30"/>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p:cTn id="49" dur="500" fill="hold"/>
                                        <p:tgtEl>
                                          <p:spTgt spid="29"/>
                                        </p:tgtEl>
                                        <p:attrNameLst>
                                          <p:attrName>ppt_w</p:attrName>
                                        </p:attrNameLst>
                                      </p:cBhvr>
                                      <p:tavLst>
                                        <p:tav tm="0">
                                          <p:val>
                                            <p:fltVal val="0"/>
                                          </p:val>
                                        </p:tav>
                                        <p:tav tm="100000">
                                          <p:val>
                                            <p:strVal val="#ppt_w"/>
                                          </p:val>
                                        </p:tav>
                                      </p:tavLst>
                                    </p:anim>
                                    <p:anim calcmode="lin" valueType="num">
                                      <p:cBhvr>
                                        <p:cTn id="50" dur="500" fill="hold"/>
                                        <p:tgtEl>
                                          <p:spTgt spid="29"/>
                                        </p:tgtEl>
                                        <p:attrNameLst>
                                          <p:attrName>ppt_h</p:attrName>
                                        </p:attrNameLst>
                                      </p:cBhvr>
                                      <p:tavLst>
                                        <p:tav tm="0">
                                          <p:val>
                                            <p:fltVal val="0"/>
                                          </p:val>
                                        </p:tav>
                                        <p:tav tm="100000">
                                          <p:val>
                                            <p:strVal val="#ppt_h"/>
                                          </p:val>
                                        </p:tav>
                                      </p:tavLst>
                                    </p:anim>
                                    <p:anim calcmode="lin" valueType="num">
                                      <p:cBhvr>
                                        <p:cTn id="51" dur="500" fill="hold"/>
                                        <p:tgtEl>
                                          <p:spTgt spid="29"/>
                                        </p:tgtEl>
                                        <p:attrNameLst>
                                          <p:attrName>style.rotation</p:attrName>
                                        </p:attrNameLst>
                                      </p:cBhvr>
                                      <p:tavLst>
                                        <p:tav tm="0">
                                          <p:val>
                                            <p:fltVal val="360"/>
                                          </p:val>
                                        </p:tav>
                                        <p:tav tm="100000">
                                          <p:val>
                                            <p:fltVal val="0"/>
                                          </p:val>
                                        </p:tav>
                                      </p:tavLst>
                                    </p:anim>
                                    <p:animEffect transition="in" filter="fade">
                                      <p:cBhvr>
                                        <p:cTn id="52" dur="500"/>
                                        <p:tgtEl>
                                          <p:spTgt spid="29"/>
                                        </p:tgtEl>
                                      </p:cBhvr>
                                    </p:animEffect>
                                  </p:childTnLst>
                                </p:cTn>
                              </p:par>
                            </p:childTnLst>
                          </p:cTn>
                        </p:par>
                        <p:par>
                          <p:cTn id="53" fill="hold">
                            <p:stCondLst>
                              <p:cond delay="2600"/>
                            </p:stCondLst>
                            <p:childTnLst>
                              <p:par>
                                <p:cTn id="54" presetID="2" presetClass="entr" presetSubtype="8" decel="100000" fill="hold" grpId="0" nodeType="afterEffect">
                                  <p:stCondLst>
                                    <p:cond delay="0"/>
                                  </p:stCondLst>
                                  <p:childTnLst>
                                    <p:set>
                                      <p:cBhvr>
                                        <p:cTn id="55" dur="1" fill="hold">
                                          <p:stCondLst>
                                            <p:cond delay="0"/>
                                          </p:stCondLst>
                                        </p:cTn>
                                        <p:tgtEl>
                                          <p:spTgt spid="31">
                                            <p:txEl>
                                              <p:pRg st="0" end="0"/>
                                            </p:txEl>
                                          </p:spTgt>
                                        </p:tgtEl>
                                        <p:attrNameLst>
                                          <p:attrName>style.visibility</p:attrName>
                                        </p:attrNameLst>
                                      </p:cBhvr>
                                      <p:to>
                                        <p:strVal val="visible"/>
                                      </p:to>
                                    </p:set>
                                    <p:anim calcmode="lin" valueType="num">
                                      <p:cBhvr additive="base">
                                        <p:cTn id="5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3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8" decel="100000" fill="hold" grpId="0" nodeType="withEffect">
                                  <p:stCondLst>
                                    <p:cond delay="10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additive="base">
                                        <p:cTn id="60"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p:cTn id="65" dur="500" fill="hold"/>
                                        <p:tgtEl>
                                          <p:spTgt spid="38"/>
                                        </p:tgtEl>
                                        <p:attrNameLst>
                                          <p:attrName>ppt_w</p:attrName>
                                        </p:attrNameLst>
                                      </p:cBhvr>
                                      <p:tavLst>
                                        <p:tav tm="0">
                                          <p:val>
                                            <p:fltVal val="0"/>
                                          </p:val>
                                        </p:tav>
                                        <p:tav tm="100000">
                                          <p:val>
                                            <p:strVal val="#ppt_w"/>
                                          </p:val>
                                        </p:tav>
                                      </p:tavLst>
                                    </p:anim>
                                    <p:anim calcmode="lin" valueType="num">
                                      <p:cBhvr>
                                        <p:cTn id="66" dur="500" fill="hold"/>
                                        <p:tgtEl>
                                          <p:spTgt spid="38"/>
                                        </p:tgtEl>
                                        <p:attrNameLst>
                                          <p:attrName>ppt_h</p:attrName>
                                        </p:attrNameLst>
                                      </p:cBhvr>
                                      <p:tavLst>
                                        <p:tav tm="0">
                                          <p:val>
                                            <p:fltVal val="0"/>
                                          </p:val>
                                        </p:tav>
                                        <p:tav tm="100000">
                                          <p:val>
                                            <p:strVal val="#ppt_h"/>
                                          </p:val>
                                        </p:tav>
                                      </p:tavLst>
                                    </p:anim>
                                    <p:anim calcmode="lin" valueType="num">
                                      <p:cBhvr>
                                        <p:cTn id="67" dur="500" fill="hold"/>
                                        <p:tgtEl>
                                          <p:spTgt spid="38"/>
                                        </p:tgtEl>
                                        <p:attrNameLst>
                                          <p:attrName>style.rotation</p:attrName>
                                        </p:attrNameLst>
                                      </p:cBhvr>
                                      <p:tavLst>
                                        <p:tav tm="0">
                                          <p:val>
                                            <p:fltVal val="360"/>
                                          </p:val>
                                        </p:tav>
                                        <p:tav tm="100000">
                                          <p:val>
                                            <p:fltVal val="0"/>
                                          </p:val>
                                        </p:tav>
                                      </p:tavLst>
                                    </p:anim>
                                    <p:animEffect transition="in" filter="fade">
                                      <p:cBhvr>
                                        <p:cTn id="68" dur="500"/>
                                        <p:tgtEl>
                                          <p:spTgt spid="38"/>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 calcmode="lin" valueType="num">
                                      <p:cBhvr>
                                        <p:cTn id="71" dur="500" fill="hold"/>
                                        <p:tgtEl>
                                          <p:spTgt spid="37"/>
                                        </p:tgtEl>
                                        <p:attrNameLst>
                                          <p:attrName>ppt_w</p:attrName>
                                        </p:attrNameLst>
                                      </p:cBhvr>
                                      <p:tavLst>
                                        <p:tav tm="0">
                                          <p:val>
                                            <p:fltVal val="0"/>
                                          </p:val>
                                        </p:tav>
                                        <p:tav tm="100000">
                                          <p:val>
                                            <p:strVal val="#ppt_w"/>
                                          </p:val>
                                        </p:tav>
                                      </p:tavLst>
                                    </p:anim>
                                    <p:anim calcmode="lin" valueType="num">
                                      <p:cBhvr>
                                        <p:cTn id="72" dur="500" fill="hold"/>
                                        <p:tgtEl>
                                          <p:spTgt spid="37"/>
                                        </p:tgtEl>
                                        <p:attrNameLst>
                                          <p:attrName>ppt_h</p:attrName>
                                        </p:attrNameLst>
                                      </p:cBhvr>
                                      <p:tavLst>
                                        <p:tav tm="0">
                                          <p:val>
                                            <p:fltVal val="0"/>
                                          </p:val>
                                        </p:tav>
                                        <p:tav tm="100000">
                                          <p:val>
                                            <p:strVal val="#ppt_h"/>
                                          </p:val>
                                        </p:tav>
                                      </p:tavLst>
                                    </p:anim>
                                    <p:anim calcmode="lin" valueType="num">
                                      <p:cBhvr>
                                        <p:cTn id="73" dur="500" fill="hold"/>
                                        <p:tgtEl>
                                          <p:spTgt spid="37"/>
                                        </p:tgtEl>
                                        <p:attrNameLst>
                                          <p:attrName>style.rotation</p:attrName>
                                        </p:attrNameLst>
                                      </p:cBhvr>
                                      <p:tavLst>
                                        <p:tav tm="0">
                                          <p:val>
                                            <p:fltVal val="360"/>
                                          </p:val>
                                        </p:tav>
                                        <p:tav tm="100000">
                                          <p:val>
                                            <p:fltVal val="0"/>
                                          </p:val>
                                        </p:tav>
                                      </p:tavLst>
                                    </p:anim>
                                    <p:animEffect transition="in" filter="fade">
                                      <p:cBhvr>
                                        <p:cTn id="74" dur="500"/>
                                        <p:tgtEl>
                                          <p:spTgt spid="37"/>
                                        </p:tgtEl>
                                      </p:cBhvr>
                                    </p:animEffect>
                                  </p:childTnLst>
                                </p:cTn>
                              </p:par>
                            </p:childTnLst>
                          </p:cTn>
                        </p:par>
                        <p:par>
                          <p:cTn id="75" fill="hold">
                            <p:stCondLst>
                              <p:cond delay="3700"/>
                            </p:stCondLst>
                            <p:childTnLst>
                              <p:par>
                                <p:cTn id="76" presetID="2" presetClass="entr" presetSubtype="2" decel="100000" fill="hold" grpId="0" nodeType="afterEffect">
                                  <p:stCondLst>
                                    <p:cond delay="0"/>
                                  </p:stCondLst>
                                  <p:childTnLst>
                                    <p:set>
                                      <p:cBhvr>
                                        <p:cTn id="77" dur="1" fill="hold">
                                          <p:stCondLst>
                                            <p:cond delay="0"/>
                                          </p:stCondLst>
                                        </p:cTn>
                                        <p:tgtEl>
                                          <p:spTgt spid="39">
                                            <p:txEl>
                                              <p:pRg st="0" end="0"/>
                                            </p:txEl>
                                          </p:spTgt>
                                        </p:tgtEl>
                                        <p:attrNameLst>
                                          <p:attrName>style.visibility</p:attrName>
                                        </p:attrNameLst>
                                      </p:cBhvr>
                                      <p:to>
                                        <p:strVal val="visible"/>
                                      </p:to>
                                    </p:set>
                                    <p:anim calcmode="lin" valueType="num">
                                      <p:cBhvr additive="base">
                                        <p:cTn id="78"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39">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100000" fill="hold" grpId="0" nodeType="withEffect">
                                  <p:stCondLst>
                                    <p:cond delay="100"/>
                                  </p:stCondLst>
                                  <p:childTnLst>
                                    <p:set>
                                      <p:cBhvr>
                                        <p:cTn id="81" dur="1" fill="hold">
                                          <p:stCondLst>
                                            <p:cond delay="0"/>
                                          </p:stCondLst>
                                        </p:cTn>
                                        <p:tgtEl>
                                          <p:spTgt spid="40">
                                            <p:txEl>
                                              <p:pRg st="0" end="0"/>
                                            </p:txEl>
                                          </p:spTgt>
                                        </p:tgtEl>
                                        <p:attrNameLst>
                                          <p:attrName>style.visibility</p:attrName>
                                        </p:attrNameLst>
                                      </p:cBhvr>
                                      <p:to>
                                        <p:strVal val="visible"/>
                                      </p:to>
                                    </p:set>
                                    <p:anim calcmode="lin" valueType="num">
                                      <p:cBhvr additive="base">
                                        <p:cTn id="82"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2" presetClass="entr" presetSubtype="8" decel="100000" fill="hold" grpId="0" nodeType="afterEffect">
                                  <p:stCondLst>
                                    <p:cond delay="500"/>
                                  </p:stCondLst>
                                  <p:iterate type="wd">
                                    <p:tmPct val="10000"/>
                                  </p:iterate>
                                  <p:childTnLst>
                                    <p:set>
                                      <p:cBhvr>
                                        <p:cTn id="86" dur="1" fill="hold">
                                          <p:stCondLst>
                                            <p:cond delay="0"/>
                                          </p:stCondLst>
                                        </p:cTn>
                                        <p:tgtEl>
                                          <p:spTgt spid="9"/>
                                        </p:tgtEl>
                                        <p:attrNameLst>
                                          <p:attrName>style.visibility</p:attrName>
                                        </p:attrNameLst>
                                      </p:cBhvr>
                                      <p:to>
                                        <p:strVal val="visible"/>
                                      </p:to>
                                    </p:set>
                                    <p:anim calcmode="lin" valueType="num">
                                      <p:cBhvr additive="base">
                                        <p:cTn id="87" dur="500" fill="hold"/>
                                        <p:tgtEl>
                                          <p:spTgt spid="9"/>
                                        </p:tgtEl>
                                        <p:attrNameLst>
                                          <p:attrName>ppt_x</p:attrName>
                                        </p:attrNameLst>
                                      </p:cBhvr>
                                      <p:tavLst>
                                        <p:tav tm="0">
                                          <p:val>
                                            <p:strVal val="0-#ppt_w/2"/>
                                          </p:val>
                                        </p:tav>
                                        <p:tav tm="100000">
                                          <p:val>
                                            <p:strVal val="#ppt_x"/>
                                          </p:val>
                                        </p:tav>
                                      </p:tavLst>
                                    </p:anim>
                                    <p:anim calcmode="lin" valueType="num">
                                      <p:cBhvr additive="base">
                                        <p:cTn id="88" dur="500" fill="hold"/>
                                        <p:tgtEl>
                                          <p:spTgt spid="9"/>
                                        </p:tgtEl>
                                        <p:attrNameLst>
                                          <p:attrName>ppt_y</p:attrName>
                                        </p:attrNameLst>
                                      </p:cBhvr>
                                      <p:tavLst>
                                        <p:tav tm="0">
                                          <p:val>
                                            <p:strVal val="#ppt_y"/>
                                          </p:val>
                                        </p:tav>
                                        <p:tav tm="100000">
                                          <p:val>
                                            <p:strVal val="#ppt_y"/>
                                          </p:val>
                                        </p:tav>
                                      </p:tavLst>
                                    </p:anim>
                                  </p:childTnLst>
                                </p:cTn>
                              </p:par>
                              <p:par>
                                <p:cTn id="89" presetID="2" presetClass="entr" presetSubtype="2" decel="100000" fill="hold" grpId="0" nodeType="withEffect">
                                  <p:stCondLst>
                                    <p:cond delay="500"/>
                                  </p:stCondLst>
                                  <p:childTnLst>
                                    <p:set>
                                      <p:cBhvr>
                                        <p:cTn id="90" dur="1" fill="hold">
                                          <p:stCondLst>
                                            <p:cond delay="0"/>
                                          </p:stCondLst>
                                        </p:cTn>
                                        <p:tgtEl>
                                          <p:spTgt spid="10"/>
                                        </p:tgtEl>
                                        <p:attrNameLst>
                                          <p:attrName>style.visibility</p:attrName>
                                        </p:attrNameLst>
                                      </p:cBhvr>
                                      <p:to>
                                        <p:strVal val="visible"/>
                                      </p:to>
                                    </p:set>
                                    <p:anim calcmode="lin" valueType="num">
                                      <p:cBhvr additive="base">
                                        <p:cTn id="91" dur="500" fill="hold"/>
                                        <p:tgtEl>
                                          <p:spTgt spid="10"/>
                                        </p:tgtEl>
                                        <p:attrNameLst>
                                          <p:attrName>ppt_x</p:attrName>
                                        </p:attrNameLst>
                                      </p:cBhvr>
                                      <p:tavLst>
                                        <p:tav tm="0">
                                          <p:val>
                                            <p:strVal val="1+#ppt_w/2"/>
                                          </p:val>
                                        </p:tav>
                                        <p:tav tm="100000">
                                          <p:val>
                                            <p:strVal val="#ppt_x"/>
                                          </p:val>
                                        </p:tav>
                                      </p:tavLst>
                                    </p:anim>
                                    <p:anim calcmode="lin" valueType="num">
                                      <p:cBhvr additive="base">
                                        <p:cTn id="92" dur="500" fill="hold"/>
                                        <p:tgtEl>
                                          <p:spTgt spid="10"/>
                                        </p:tgtEl>
                                        <p:attrNameLst>
                                          <p:attrName>ppt_y</p:attrName>
                                        </p:attrNameLst>
                                      </p:cBhvr>
                                      <p:tavLst>
                                        <p:tav tm="0">
                                          <p:val>
                                            <p:strVal val="#ppt_y"/>
                                          </p:val>
                                        </p:tav>
                                        <p:tav tm="100000">
                                          <p:val>
                                            <p:strVal val="#ppt_y"/>
                                          </p:val>
                                        </p:tav>
                                      </p:tavLst>
                                    </p:anim>
                                  </p:childTnLst>
                                </p:cTn>
                              </p:par>
                            </p:childTnLst>
                          </p:cTn>
                        </p:par>
                        <p:par>
                          <p:cTn id="93" fill="hold">
                            <p:stCondLst>
                              <p:cond delay="5400"/>
                            </p:stCondLst>
                            <p:childTnLst>
                              <p:par>
                                <p:cTn id="94" presetID="22" presetClass="entr" presetSubtype="8" fill="hold" grpId="0" nodeType="afterEffect">
                                  <p:stCondLst>
                                    <p:cond delay="250"/>
                                  </p:stCondLst>
                                  <p:childTnLst>
                                    <p:set>
                                      <p:cBhvr>
                                        <p:cTn id="95" dur="1" fill="hold">
                                          <p:stCondLst>
                                            <p:cond delay="0"/>
                                          </p:stCondLst>
                                        </p:cTn>
                                        <p:tgtEl>
                                          <p:spTgt spid="11">
                                            <p:txEl>
                                              <p:pRg st="0" end="0"/>
                                            </p:txEl>
                                          </p:spTgt>
                                        </p:tgtEl>
                                        <p:attrNameLst>
                                          <p:attrName>style.visibility</p:attrName>
                                        </p:attrNameLst>
                                      </p:cBhvr>
                                      <p:to>
                                        <p:strVal val="visible"/>
                                      </p:to>
                                    </p:set>
                                    <p:animEffect transition="in" filter="wipe(left)">
                                      <p:cBhvr>
                                        <p:cTn id="96"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348128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dirty="0"/>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8383" y="293171"/>
            <a:ext cx="4308517" cy="8803261"/>
          </a:xfrm>
          <a:prstGeom prst="rect">
            <a:avLst/>
          </a:prstGeom>
          <a:effectLst/>
        </p:spPr>
      </p:pic>
      <p:sp>
        <p:nvSpPr>
          <p:cNvPr id="6" name="図プレースホルダー 2"/>
          <p:cNvSpPr>
            <a:spLocks noGrp="1"/>
          </p:cNvSpPr>
          <p:nvPr>
            <p:ph type="pic" sz="quarter" idx="12" hasCustomPrompt="1"/>
          </p:nvPr>
        </p:nvSpPr>
        <p:spPr>
          <a:xfrm>
            <a:off x="1712926" y="1409701"/>
            <a:ext cx="3697273" cy="6686550"/>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5837362" y="1946365"/>
            <a:ext cx="1172885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5837362" y="5481903"/>
            <a:ext cx="11725222"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560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3" decel="100000" fill="hold" grpId="0" nodeType="afterEffect">
                                  <p:stCondLst>
                                    <p:cond delay="250"/>
                                  </p:stCondLst>
                                  <p:iterate type="wd">
                                    <p:tmPct val="10000"/>
                                  </p:iterate>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1+#ppt_w/2"/>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childTnLst>
                          </p:cTn>
                        </p:par>
                        <p:par>
                          <p:cTn id="22" fill="hold">
                            <p:stCondLst>
                              <p:cond delay="2150"/>
                            </p:stCondLst>
                            <p:childTnLst>
                              <p:par>
                                <p:cTn id="23" presetID="2" presetClass="entr" presetSubtype="2" decel="10000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500"/>
                                  </p:stCondLst>
                                  <p:childTnLst>
                                    <p:set>
                                      <p:cBhvr>
                                        <p:cTn id="28" dur="1" fill="hold">
                                          <p:stCondLst>
                                            <p:cond delay="0"/>
                                          </p:stCondLst>
                                        </p:cTn>
                                        <p:tgtEl>
                                          <p:spTgt spid="13">
                                            <p:txEl>
                                              <p:pRg st="0" end="0"/>
                                            </p:txEl>
                                          </p:spTgt>
                                        </p:tgtEl>
                                        <p:attrNameLst>
                                          <p:attrName>style.visibility</p:attrName>
                                        </p:attrNameLst>
                                      </p:cBhvr>
                                      <p:to>
                                        <p:strVal val="visible"/>
                                      </p:to>
                                    </p:set>
                                    <p:anim calcmode="lin" valueType="num">
                                      <p:cBhvr additive="base">
                                        <p:cTn id="2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831075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321084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247417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87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2"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2"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2"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2"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2"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2"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2"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2"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2"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2"/>
      <p:bldP spid="14" grpId="0"/>
      <p:bldP spid="14" grpId="2"/>
      <p:bldP spid="15" grpId="0"/>
      <p:bldP spid="15" grpId="2"/>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16244" y="3597739"/>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32832" y="3714327"/>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1973623" y="3833209"/>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659638" y="4539386"/>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16244" y="5808093"/>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32832" y="5924681"/>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1973623" y="6043563"/>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659638" y="6749740"/>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15111" y="8024270"/>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31699" y="8140858"/>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972490" y="8259740"/>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658505" y="8965917"/>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22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a:xfrm>
            <a:off x="18638322" y="9850799"/>
            <a:ext cx="1080120" cy="547688"/>
          </a:xfrm>
          <a:prstGeom prst="rect">
            <a:avLst/>
          </a:prstGeom>
        </p:spPr>
        <p:txBody>
          <a:bodyPr/>
          <a:lstStyle/>
          <a:p>
            <a:fld id="{E6459DFB-86F3-43FA-8567-2EA6E426AE90}" type="slidenum">
              <a:rPr lang="ja-JP" altLang="en-US" smtClean="0"/>
              <a:pPr/>
              <a:t>‹N°›</a:t>
            </a:fld>
            <a:endParaRPr lang="ja-JP" altLang="en-US" dirty="0"/>
          </a:p>
        </p:txBody>
      </p:sp>
      <p:sp>
        <p:nvSpPr>
          <p:cNvPr id="5" name="図プレースホルダー 5"/>
          <p:cNvSpPr>
            <a:spLocks noGrp="1"/>
          </p:cNvSpPr>
          <p:nvPr>
            <p:ph type="pic" sz="quarter" idx="12" hasCustomPrompt="1"/>
          </p:nvPr>
        </p:nvSpPr>
        <p:spPr>
          <a:xfrm>
            <a:off x="1540410" y="461553"/>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5189981" y="5124610"/>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8839552" y="46155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2490413" y="5124954"/>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1540410" y="5124954"/>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5189981" y="461897"/>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8839552" y="5124954"/>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2490413" y="461897"/>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2956337" y="5540791"/>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6605907" y="928189"/>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10255478" y="5540791"/>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3906340" y="928189"/>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1543817" y="632633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1716009" y="695375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5236930" y="169921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5409122" y="232663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2537362" y="1699217"/>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2709554" y="2326640"/>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8870162" y="632633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9042354" y="695375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3076885" y="4819569"/>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10381116" y="4819569"/>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6764084" y="4923038"/>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4026888" y="4923038"/>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100"/>
                                        <p:tgtEl>
                                          <p:spTgt spid="30"/>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1000"/>
                            </p:stCondLst>
                            <p:childTnLst>
                              <p:par>
                                <p:cTn id="24" presetID="22" presetClass="entr" presetSubtype="4" fill="hold" grpId="0"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500"/>
                                        <p:tgtEl>
                                          <p:spTgt spid="6"/>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500"/>
                                        <p:tgtEl>
                                          <p:spTgt spid="11"/>
                                        </p:tgtEl>
                                      </p:cBhvr>
                                    </p:animEffect>
                                  </p:childTnLst>
                                </p:cTn>
                              </p:par>
                            </p:childTnLst>
                          </p:cTn>
                        </p:par>
                        <p:par>
                          <p:cTn id="31" fill="hold">
                            <p:stCondLst>
                              <p:cond delay="2250"/>
                            </p:stCondLst>
                            <p:childTnLst>
                              <p:par>
                                <p:cTn id="32" presetID="22" presetClass="entr" presetSubtype="1" fill="hold" grpId="0"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up)">
                                      <p:cBhvr>
                                        <p:cTn id="34" dur="1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par>
                          <p:cTn id="44" fill="hold">
                            <p:stCondLst>
                              <p:cond delay="2750"/>
                            </p:stCondLst>
                            <p:childTnLst>
                              <p:par>
                                <p:cTn id="45" presetID="22" presetClass="entr" presetSubtype="1" fill="hold" grpId="0" nodeType="afterEffect">
                                  <p:stCondLst>
                                    <p:cond delay="250"/>
                                  </p:stCondLst>
                                  <p:childTnLst>
                                    <p:set>
                                      <p:cBhvr>
                                        <p:cTn id="46" dur="1" fill="hold">
                                          <p:stCondLst>
                                            <p:cond delay="0"/>
                                          </p:stCondLst>
                                        </p:cTn>
                                        <p:tgtEl>
                                          <p:spTgt spid="7"/>
                                        </p:tgtEl>
                                        <p:attrNameLst>
                                          <p:attrName>style.visibility</p:attrName>
                                        </p:attrNameLst>
                                      </p:cBhvr>
                                      <p:to>
                                        <p:strVal val="visible"/>
                                      </p:to>
                                    </p:set>
                                    <p:animEffect transition="in" filter="wipe(up)">
                                      <p:cBhvr>
                                        <p:cTn id="47" dur="500"/>
                                        <p:tgtEl>
                                          <p:spTgt spid="7"/>
                                        </p:tgtEl>
                                      </p:cBhvr>
                                    </p:animEffect>
                                  </p:childTnLst>
                                </p:cTn>
                              </p:par>
                            </p:childTnLst>
                          </p:cTn>
                        </p:par>
                        <p:par>
                          <p:cTn id="48" fill="hold">
                            <p:stCondLst>
                              <p:cond delay="3500"/>
                            </p:stCondLst>
                            <p:childTnLst>
                              <p:par>
                                <p:cTn id="49" presetID="22" presetClass="entr" presetSubtype="4"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down)">
                                      <p:cBhvr>
                                        <p:cTn id="51" dur="500"/>
                                        <p:tgtEl>
                                          <p:spTgt spid="12"/>
                                        </p:tgtEl>
                                      </p:cBhvr>
                                    </p:animEffect>
                                  </p:childTnLst>
                                </p:cTn>
                              </p:par>
                            </p:childTnLst>
                          </p:cTn>
                        </p:par>
                        <p:par>
                          <p:cTn id="52" fill="hold">
                            <p:stCondLst>
                              <p:cond delay="4000"/>
                            </p:stCondLst>
                            <p:childTnLst>
                              <p:par>
                                <p:cTn id="53" presetID="22" presetClass="entr" presetSubtype="4" fill="hold" grpId="0"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down)">
                                      <p:cBhvr>
                                        <p:cTn id="55" dur="100"/>
                                        <p:tgtEl>
                                          <p:spTgt spid="3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fade">
                                      <p:cBhvr>
                                        <p:cTn id="64" dur="500"/>
                                        <p:tgtEl>
                                          <p:spTgt spid="27"/>
                                        </p:tgtEl>
                                      </p:cBhvr>
                                    </p:animEffect>
                                  </p:childTnLst>
                                </p:cTn>
                              </p:par>
                            </p:childTnLst>
                          </p:cTn>
                        </p:par>
                        <p:par>
                          <p:cTn id="65" fill="hold">
                            <p:stCondLst>
                              <p:cond delay="4500"/>
                            </p:stCondLst>
                            <p:childTnLst>
                              <p:par>
                                <p:cTn id="66" presetID="22" presetClass="entr" presetSubtype="4" fill="hold" grpId="0" nodeType="afterEffect">
                                  <p:stCondLst>
                                    <p:cond delay="250"/>
                                  </p:stCondLst>
                                  <p:childTnLst>
                                    <p:set>
                                      <p:cBhvr>
                                        <p:cTn id="67" dur="1" fill="hold">
                                          <p:stCondLst>
                                            <p:cond delay="0"/>
                                          </p:stCondLst>
                                        </p:cTn>
                                        <p:tgtEl>
                                          <p:spTgt spid="8"/>
                                        </p:tgtEl>
                                        <p:attrNameLst>
                                          <p:attrName>style.visibility</p:attrName>
                                        </p:attrNameLst>
                                      </p:cBhvr>
                                      <p:to>
                                        <p:strVal val="visible"/>
                                      </p:to>
                                    </p:set>
                                    <p:animEffect transition="in" filter="wipe(down)">
                                      <p:cBhvr>
                                        <p:cTn id="68" dur="500"/>
                                        <p:tgtEl>
                                          <p:spTgt spid="8"/>
                                        </p:tgtEl>
                                      </p:cBhvr>
                                    </p:animEffect>
                                  </p:childTnLst>
                                </p:cTn>
                              </p:par>
                            </p:childTnLst>
                          </p:cTn>
                        </p:par>
                        <p:par>
                          <p:cTn id="69" fill="hold">
                            <p:stCondLst>
                              <p:cond delay="5250"/>
                            </p:stCondLst>
                            <p:childTnLst>
                              <p:par>
                                <p:cTn id="70" presetID="22" presetClass="entr" presetSubtype="1"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animEffect transition="in" filter="wipe(up)">
                                      <p:cBhvr>
                                        <p:cTn id="72" dur="500"/>
                                        <p:tgtEl>
                                          <p:spTgt spid="13"/>
                                        </p:tgtEl>
                                      </p:cBhvr>
                                    </p:animEffect>
                                  </p:childTnLst>
                                </p:cTn>
                              </p:par>
                            </p:childTnLst>
                          </p:cTn>
                        </p:par>
                        <p:par>
                          <p:cTn id="73" fill="hold">
                            <p:stCondLst>
                              <p:cond delay="5750"/>
                            </p:stCondLst>
                            <p:childTnLst>
                              <p:par>
                                <p:cTn id="74" presetID="22" presetClass="entr" presetSubtype="1"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wipe(up)">
                                      <p:cBhvr>
                                        <p:cTn id="76" dur="100"/>
                                        <p:tgtEl>
                                          <p:spTgt spid="3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0" grpId="0" animBg="1"/>
      <p:bldP spid="11" grpId="0" animBg="1"/>
      <p:bldP spid="12" grpId="0" animBg="1"/>
      <p:bldP spid="13" grpId="0" animBg="1"/>
      <p:bldP spid="15" grpId="0"/>
      <p:bldP spid="16" grpId="0"/>
      <p:bldP spid="17"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0" grpId="0" animBg="1"/>
      <p:bldP spid="31" grpId="0" animBg="1"/>
      <p:bldP spid="33" grpId="0" animBg="1"/>
      <p:bldP spid="34" grpId="0" animBg="1"/>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20385" y="386870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39579" y="5582225"/>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34899" y="7295746"/>
            <a:ext cx="8851768"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スライド番号プレースホルダー 3"/>
          <p:cNvSpPr>
            <a:spLocks noGrp="1"/>
          </p:cNvSpPr>
          <p:nvPr>
            <p:ph type="sldNum" sz="quarter" idx="11"/>
          </p:nvPr>
        </p:nvSpPr>
        <p:spPr>
          <a:xfrm>
            <a:off x="17086667" y="10616335"/>
            <a:ext cx="1080120" cy="547688"/>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3139579" y="2155183"/>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12202" y="2242195"/>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359348" y="2279632"/>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28489" y="3955716"/>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358822" y="399315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29137" y="3083808"/>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28490" y="4797329"/>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12202" y="5669237"/>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359348" y="5706674"/>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29137" y="6510850"/>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43003" y="7382758"/>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373336" y="7420195"/>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43004" y="8224371"/>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453819" y="2726647"/>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dirty="0"/>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8383" y="293171"/>
            <a:ext cx="4308517" cy="8803261"/>
          </a:xfrm>
          <a:prstGeom prst="rect">
            <a:avLst/>
          </a:prstGeom>
          <a:effectLst/>
        </p:spPr>
      </p:pic>
      <p:sp>
        <p:nvSpPr>
          <p:cNvPr id="6" name="図プレースホルダー 2"/>
          <p:cNvSpPr>
            <a:spLocks noGrp="1"/>
          </p:cNvSpPr>
          <p:nvPr>
            <p:ph type="pic" sz="quarter" idx="12" hasCustomPrompt="1"/>
          </p:nvPr>
        </p:nvSpPr>
        <p:spPr>
          <a:xfrm>
            <a:off x="1712926" y="1409701"/>
            <a:ext cx="3697273" cy="6686550"/>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5837362" y="1946365"/>
            <a:ext cx="1172885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5837362" y="5481903"/>
            <a:ext cx="11725222"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 presetClass="entr" presetSubtype="3" decel="100000" fill="hold" grpId="0" nodeType="afterEffect">
                                  <p:stCondLst>
                                    <p:cond delay="250"/>
                                  </p:stCondLst>
                                  <p:iterate type="wd">
                                    <p:tmPct val="10000"/>
                                  </p:iterate>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1+#ppt_w/2"/>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childTnLst>
                          </p:cTn>
                        </p:par>
                        <p:par>
                          <p:cTn id="22" fill="hold">
                            <p:stCondLst>
                              <p:cond delay="2150"/>
                            </p:stCondLst>
                            <p:childTnLst>
                              <p:par>
                                <p:cTn id="23" presetID="2" presetClass="entr" presetSubtype="2" decel="100000" fill="hold" grpId="0" nodeType="afterEffect">
                                  <p:stCondLst>
                                    <p:cond delay="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500"/>
                                  </p:stCondLst>
                                  <p:childTnLst>
                                    <p:set>
                                      <p:cBhvr>
                                        <p:cTn id="28" dur="1" fill="hold">
                                          <p:stCondLst>
                                            <p:cond delay="0"/>
                                          </p:stCondLst>
                                        </p:cTn>
                                        <p:tgtEl>
                                          <p:spTgt spid="13">
                                            <p:txEl>
                                              <p:pRg st="0" end="0"/>
                                            </p:txEl>
                                          </p:spTgt>
                                        </p:tgtEl>
                                        <p:attrNameLst>
                                          <p:attrName>style.visibility</p:attrName>
                                        </p:attrNameLst>
                                      </p:cBhvr>
                                      <p:to>
                                        <p:strVal val="visible"/>
                                      </p:to>
                                    </p:set>
                                    <p:anim calcmode="lin" valueType="num">
                                      <p:cBhvr additive="base">
                                        <p:cTn id="29"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239168" y="3021313"/>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355756" y="3137901"/>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96547" y="3256783"/>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82563" y="3962960"/>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239168" y="6436352"/>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355756" y="6552940"/>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96547" y="6671822"/>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82563" y="7377999"/>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445454" y="3024363"/>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562042" y="3140951"/>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302833" y="3259833"/>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88849" y="3966010"/>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2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505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10217775" y="3730558"/>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10553252" y="4066035"/>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2833463" y="3730557"/>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3168940" y="4066034"/>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9654835" y="5171380"/>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2264323" y="5171380"/>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7164560" y="8786226"/>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図プレースホルダー 12"/>
          <p:cNvSpPr>
            <a:spLocks noGrp="1"/>
          </p:cNvSpPr>
          <p:nvPr>
            <p:ph type="pic" sz="quarter" idx="29" hasCustomPrompt="1"/>
          </p:nvPr>
        </p:nvSpPr>
        <p:spPr>
          <a:xfrm>
            <a:off x="10489875" y="8733001"/>
            <a:ext cx="625191" cy="625191"/>
          </a:xfrm>
        </p:spPr>
        <p:txBody>
          <a:bodyPr>
            <a:normAutofit/>
          </a:bodyPr>
          <a:lstStyle>
            <a:lvl1pPr>
              <a:defRPr sz="1600"/>
            </a:lvl1pPr>
          </a:lstStyle>
          <a:p>
            <a:r>
              <a:rPr kumimoji="1" lang="en-US" altLang="ja-JP" dirty="0"/>
              <a:t>Icon</a:t>
            </a:r>
            <a:endParaRPr kumimoji="1" lang="ja-JP" altLang="en-US" dirty="0"/>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2" presetClass="entr" presetSubtype="8" decel="100000" fill="hold" grpId="0" nodeType="afterEffect">
                                  <p:stCondLst>
                                    <p:cond delay="250"/>
                                  </p:stCondLst>
                                  <p:childTnLst>
                                    <p:set>
                                      <p:cBhvr>
                                        <p:cTn id="118" dur="1" fill="hold">
                                          <p:stCondLst>
                                            <p:cond delay="0"/>
                                          </p:stCondLst>
                                        </p:cTn>
                                        <p:tgtEl>
                                          <p:spTgt spid="17">
                                            <p:txEl>
                                              <p:pRg st="0" end="0"/>
                                            </p:txEl>
                                          </p:spTgt>
                                        </p:tgtEl>
                                        <p:attrNameLst>
                                          <p:attrName>style.visibility</p:attrName>
                                        </p:attrNameLst>
                                      </p:cBhvr>
                                      <p:to>
                                        <p:strVal val="visible"/>
                                      </p:to>
                                    </p:set>
                                    <p:anim calcmode="lin" valueType="num">
                                      <p:cBhvr additive="base">
                                        <p:cTn id="119"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20"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21" fill="hold">
                            <p:stCondLst>
                              <p:cond delay="5500"/>
                            </p:stCondLst>
                            <p:childTnLst>
                              <p:par>
                                <p:cTn id="122" presetID="16" presetClass="entr" presetSubtype="37" fill="hold" grpId="0" nodeType="afterEffect">
                                  <p:stCondLst>
                                    <p:cond delay="250"/>
                                  </p:stCondLst>
                                  <p:childTnLst>
                                    <p:set>
                                      <p:cBhvr>
                                        <p:cTn id="123" dur="1" fill="hold">
                                          <p:stCondLst>
                                            <p:cond delay="0"/>
                                          </p:stCondLst>
                                        </p:cTn>
                                        <p:tgtEl>
                                          <p:spTgt spid="18"/>
                                        </p:tgtEl>
                                        <p:attrNameLst>
                                          <p:attrName>style.visibility</p:attrName>
                                        </p:attrNameLst>
                                      </p:cBhvr>
                                      <p:to>
                                        <p:strVal val="visible"/>
                                      </p:to>
                                    </p:set>
                                    <p:animEffect transition="in" filter="barn(outVertical)">
                                      <p:cBhvr>
                                        <p:cTn id="124" dur="500"/>
                                        <p:tgtEl>
                                          <p:spTgt spid="18"/>
                                        </p:tgtEl>
                                      </p:cBhvr>
                                    </p:animEffect>
                                  </p:childTnLst>
                                </p:cTn>
                              </p:par>
                            </p:childTnLst>
                          </p:cTn>
                        </p:par>
                        <p:par>
                          <p:cTn id="125" fill="hold">
                            <p:stCondLst>
                              <p:cond delay="6250"/>
                            </p:stCondLst>
                            <p:childTnLst>
                              <p:par>
                                <p:cTn id="126" presetID="10" presetClass="entr" presetSubtype="0" fill="hold" grpId="0" nodeType="afterEffect">
                                  <p:stCondLst>
                                    <p:cond delay="0"/>
                                  </p:stCondLst>
                                  <p:childTnLst>
                                    <p:set>
                                      <p:cBhvr>
                                        <p:cTn id="127" dur="1" fill="hold">
                                          <p:stCondLst>
                                            <p:cond delay="0"/>
                                          </p:stCondLst>
                                        </p:cTn>
                                        <p:tgtEl>
                                          <p:spTgt spid="19"/>
                                        </p:tgtEl>
                                        <p:attrNameLst>
                                          <p:attrName>style.visibility</p:attrName>
                                        </p:attrNameLst>
                                      </p:cBhvr>
                                      <p:to>
                                        <p:strVal val="visible"/>
                                      </p:to>
                                    </p:set>
                                    <p:animEffect transition="in" filter="fade">
                                      <p:cBhvr>
                                        <p:cTn id="128" dur="500"/>
                                        <p:tgtEl>
                                          <p:spTgt spid="1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2">
                                            <p:txEl>
                                              <p:pRg st="0" end="0"/>
                                            </p:txEl>
                                          </p:spTgt>
                                        </p:tgtEl>
                                        <p:attrNameLst>
                                          <p:attrName>style.visibility</p:attrName>
                                        </p:attrNameLst>
                                      </p:cBhvr>
                                      <p:to>
                                        <p:strVal val="visible"/>
                                      </p:to>
                                    </p:set>
                                    <p:animEffect transition="in" filter="fade">
                                      <p:cBhvr>
                                        <p:cTn id="131" dur="500"/>
                                        <p:tgtEl>
                                          <p:spTgt spid="22">
                                            <p:txEl>
                                              <p:pRg st="0" end="0"/>
                                            </p:txEl>
                                          </p:spTgt>
                                        </p:tgtEl>
                                      </p:cBhvr>
                                    </p:animEffect>
                                  </p:childTnLst>
                                </p:cTn>
                              </p:par>
                            </p:childTnLst>
                          </p:cTn>
                        </p:par>
                        <p:par>
                          <p:cTn id="132" fill="hold">
                            <p:stCondLst>
                              <p:cond delay="6750"/>
                            </p:stCondLst>
                            <p:childTnLst>
                              <p:par>
                                <p:cTn id="133" presetID="10" presetClass="entr" presetSubtype="0" fill="hold" grpId="0" nodeType="afterEffect">
                                  <p:stCondLst>
                                    <p:cond delay="0"/>
                                  </p:stCondLst>
                                  <p:childTnLst>
                                    <p:set>
                                      <p:cBhvr>
                                        <p:cTn id="134" dur="1" fill="hold">
                                          <p:stCondLst>
                                            <p:cond delay="0"/>
                                          </p:stCondLst>
                                        </p:cTn>
                                        <p:tgtEl>
                                          <p:spTgt spid="20"/>
                                        </p:tgtEl>
                                        <p:attrNameLst>
                                          <p:attrName>style.visibility</p:attrName>
                                        </p:attrNameLst>
                                      </p:cBhvr>
                                      <p:to>
                                        <p:strVal val="visible"/>
                                      </p:to>
                                    </p:set>
                                    <p:animEffect transition="in" filter="fade">
                                      <p:cBhvr>
                                        <p:cTn id="135" dur="500"/>
                                        <p:tgtEl>
                                          <p:spTgt spid="20"/>
                                        </p:tgtEl>
                                      </p:cBhvr>
                                    </p:animEffect>
                                  </p:childTnLst>
                                </p:cTn>
                              </p:par>
                            </p:childTnLst>
                          </p:cTn>
                        </p:par>
                        <p:par>
                          <p:cTn id="136" fill="hold">
                            <p:stCondLst>
                              <p:cond delay="7250"/>
                            </p:stCondLst>
                            <p:childTnLst>
                              <p:par>
                                <p:cTn id="137" presetID="10" presetClass="entr" presetSubtype="0" fill="hold" grpId="0" nodeType="afterEffect">
                                  <p:stCondLst>
                                    <p:cond delay="0"/>
                                  </p:stCondLst>
                                  <p:childTnLst>
                                    <p:set>
                                      <p:cBhvr>
                                        <p:cTn id="138" dur="1" fill="hold">
                                          <p:stCondLst>
                                            <p:cond delay="0"/>
                                          </p:stCondLst>
                                        </p:cTn>
                                        <p:tgtEl>
                                          <p:spTgt spid="21"/>
                                        </p:tgtEl>
                                        <p:attrNameLst>
                                          <p:attrName>style.visibility</p:attrName>
                                        </p:attrNameLst>
                                      </p:cBhvr>
                                      <p:to>
                                        <p:strVal val="visible"/>
                                      </p:to>
                                    </p:set>
                                    <p:animEffect transition="in" filter="fade">
                                      <p:cBhvr>
                                        <p:cTn id="139" dur="500"/>
                                        <p:tgtEl>
                                          <p:spTgt spid="21"/>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4">
                                            <p:txEl>
                                              <p:pRg st="0" end="0"/>
                                            </p:txEl>
                                          </p:spTgt>
                                        </p:tgtEl>
                                        <p:attrNameLst>
                                          <p:attrName>style.visibility</p:attrName>
                                        </p:attrNameLst>
                                      </p:cBhvr>
                                      <p:to>
                                        <p:strVal val="visible"/>
                                      </p:to>
                                    </p:set>
                                    <p:animEffect transition="in" filter="fade">
                                      <p:cBhvr>
                                        <p:cTn id="142" dur="500"/>
                                        <p:tgtEl>
                                          <p:spTgt spid="24">
                                            <p:txEl>
                                              <p:pRg st="0" end="0"/>
                                            </p:txEl>
                                          </p:spTgt>
                                        </p:tgtEl>
                                      </p:cBhvr>
                                    </p:animEffect>
                                  </p:childTnLst>
                                </p:cTn>
                              </p:par>
                            </p:childTnLst>
                          </p:cTn>
                        </p:par>
                        <p:par>
                          <p:cTn id="143" fill="hold">
                            <p:stCondLst>
                              <p:cond delay="7750"/>
                            </p:stCondLst>
                            <p:childTnLst>
                              <p:par>
                                <p:cTn id="144" presetID="10" presetClass="entr" presetSubtype="0" fill="hold" grpId="0"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2"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P spid="31"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2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1750"/>
                                  </p:stCondLst>
                                  <p:childTnLst>
                                    <p:set>
                                      <p:cBhvr>
                                        <p:cTn id="12" dur="1" fill="hold">
                                          <p:stCondLst>
                                            <p:cond delay="0"/>
                                          </p:stCondLst>
                                        </p:cTn>
                                        <p:tgtEl>
                                          <p:spTgt spid="6"/>
                                        </p:tgtEl>
                                        <p:attrNameLst>
                                          <p:attrName>style.visibility</p:attrName>
                                        </p:attrNameLst>
                                      </p:cBhvr>
                                      <p:to>
                                        <p:strVal val="visible"/>
                                      </p:to>
                                    </p:set>
                                    <p:animEffect transition="in" filter="randombar(horizontal)">
                                      <p:cBhvr>
                                        <p:cTn id="13" dur="500"/>
                                        <p:tgtEl>
                                          <p:spTgt spid="6"/>
                                        </p:tgtEl>
                                      </p:cBhvr>
                                    </p:animEffect>
                                  </p:childTnLst>
                                </p:cTn>
                              </p:par>
                              <p:par>
                                <p:cTn id="14" presetID="14" presetClass="entr" presetSubtype="10"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par>
                                <p:cTn id="17" presetID="14" presetClass="entr" presetSubtype="10" fill="hold" grpId="0" nodeType="withEffect">
                                  <p:stCondLst>
                                    <p:cond delay="1500"/>
                                  </p:stCondLst>
                                  <p:childTnLst>
                                    <p:set>
                                      <p:cBhvr>
                                        <p:cTn id="18" dur="1" fill="hold">
                                          <p:stCondLst>
                                            <p:cond delay="0"/>
                                          </p:stCondLst>
                                        </p:cTn>
                                        <p:tgtEl>
                                          <p:spTgt spid="8"/>
                                        </p:tgtEl>
                                        <p:attrNameLst>
                                          <p:attrName>style.visibility</p:attrName>
                                        </p:attrNameLst>
                                      </p:cBhvr>
                                      <p:to>
                                        <p:strVal val="visible"/>
                                      </p:to>
                                    </p:set>
                                    <p:animEffect transition="in" filter="randombar(horizontal)">
                                      <p:cBhvr>
                                        <p:cTn id="19" dur="500"/>
                                        <p:tgtEl>
                                          <p:spTgt spid="8"/>
                                        </p:tgtEl>
                                      </p:cBhvr>
                                    </p:animEffect>
                                  </p:childTnLst>
                                </p:cTn>
                              </p:par>
                              <p:par>
                                <p:cTn id="20" presetID="14" presetClass="entr" presetSubtype="1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par>
                                <p:cTn id="23" presetID="14" presetClass="entr" presetSubtype="10" fill="hold" grpId="0" nodeType="withEffect">
                                  <p:stCondLst>
                                    <p:cond delay="750"/>
                                  </p:stCondLst>
                                  <p:childTnLst>
                                    <p:set>
                                      <p:cBhvr>
                                        <p:cTn id="24" dur="1" fill="hold">
                                          <p:stCondLst>
                                            <p:cond delay="0"/>
                                          </p:stCondLst>
                                        </p:cTn>
                                        <p:tgtEl>
                                          <p:spTgt spid="12"/>
                                        </p:tgtEl>
                                        <p:attrNameLst>
                                          <p:attrName>style.visibility</p:attrName>
                                        </p:attrNameLst>
                                      </p:cBhvr>
                                      <p:to>
                                        <p:strVal val="visible"/>
                                      </p:to>
                                    </p:set>
                                    <p:animEffect transition="in" filter="randombar(horizontal)">
                                      <p:cBhvr>
                                        <p:cTn id="25" dur="500"/>
                                        <p:tgtEl>
                                          <p:spTgt spid="12"/>
                                        </p:tgtEl>
                                      </p:cBhvr>
                                    </p:animEffect>
                                  </p:childTnLst>
                                </p:cTn>
                              </p:par>
                              <p:par>
                                <p:cTn id="26" presetID="14" presetClass="entr" presetSubtype="10" fill="hold" grpId="0" nodeType="withEffect">
                                  <p:stCondLst>
                                    <p:cond delay="1250"/>
                                  </p:stCondLst>
                                  <p:childTnLst>
                                    <p:set>
                                      <p:cBhvr>
                                        <p:cTn id="27" dur="1" fill="hold">
                                          <p:stCondLst>
                                            <p:cond delay="0"/>
                                          </p:stCondLst>
                                        </p:cTn>
                                        <p:tgtEl>
                                          <p:spTgt spid="11"/>
                                        </p:tgtEl>
                                        <p:attrNameLst>
                                          <p:attrName>style.visibility</p:attrName>
                                        </p:attrNameLst>
                                      </p:cBhvr>
                                      <p:to>
                                        <p:strVal val="visible"/>
                                      </p:to>
                                    </p:set>
                                    <p:animEffect transition="in" filter="randombar(horizontal)">
                                      <p:cBhvr>
                                        <p:cTn id="28" dur="500"/>
                                        <p:tgtEl>
                                          <p:spTgt spid="11"/>
                                        </p:tgtEl>
                                      </p:cBhvr>
                                    </p:animEffect>
                                  </p:childTnLst>
                                </p:cTn>
                              </p:par>
                              <p:par>
                                <p:cTn id="29" presetID="14" presetClass="entr" presetSubtype="10" fill="hold" grpId="0" nodeType="withEffect">
                                  <p:stCondLst>
                                    <p:cond delay="100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grpId="0" nodeType="withEffect">
                                  <p:stCondLst>
                                    <p:cond delay="2000"/>
                                  </p:stCondLst>
                                  <p:childTnLst>
                                    <p:set>
                                      <p:cBhvr>
                                        <p:cTn id="33" dur="1" fill="hold">
                                          <p:stCondLst>
                                            <p:cond delay="0"/>
                                          </p:stCondLst>
                                        </p:cTn>
                                        <p:tgtEl>
                                          <p:spTgt spid="9"/>
                                        </p:tgtEl>
                                        <p:attrNameLst>
                                          <p:attrName>style.visibility</p:attrName>
                                        </p:attrNameLst>
                                      </p:cBhvr>
                                      <p:to>
                                        <p:strVal val="visible"/>
                                      </p:to>
                                    </p:set>
                                    <p:animEffect transition="in" filter="randombar(horizontal)">
                                      <p:cBhvr>
                                        <p:cTn id="34" dur="500"/>
                                        <p:tgtEl>
                                          <p:spTgt spid="9"/>
                                        </p:tgtEl>
                                      </p:cBhvr>
                                    </p:animEffect>
                                  </p:childTnLst>
                                </p:cTn>
                              </p:par>
                            </p:childTnLst>
                          </p:cTn>
                        </p:par>
                        <p:par>
                          <p:cTn id="35" fill="hold">
                            <p:stCondLst>
                              <p:cond delay="2750"/>
                            </p:stCondLst>
                            <p:childTnLst>
                              <p:par>
                                <p:cTn id="36" presetID="2" presetClass="entr" presetSubtype="8" decel="100000" fill="hold" grpId="0" nodeType="afterEffect">
                                  <p:stCondLst>
                                    <p:cond delay="250"/>
                                  </p:stCondLst>
                                  <p:iterate type="wd">
                                    <p:tmPct val="10000"/>
                                  </p:iterate>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1+#ppt_w/2"/>
                                          </p:val>
                                        </p:tav>
                                        <p:tav tm="100000">
                                          <p:val>
                                            <p:strVal val="#ppt_x"/>
                                          </p:val>
                                        </p:tav>
                                      </p:tavLst>
                                    </p:anim>
                                    <p:anim calcmode="lin" valueType="num">
                                      <p:cBhvr additive="base">
                                        <p:cTn id="43" dur="500" fill="hold"/>
                                        <p:tgtEl>
                                          <p:spTgt spid="17"/>
                                        </p:tgtEl>
                                        <p:attrNameLst>
                                          <p:attrName>ppt_y</p:attrName>
                                        </p:attrNameLst>
                                      </p:cBhvr>
                                      <p:tavLst>
                                        <p:tav tm="0">
                                          <p:val>
                                            <p:strVal val="#ppt_y"/>
                                          </p:val>
                                        </p:tav>
                                        <p:tav tm="100000">
                                          <p:val>
                                            <p:strVal val="#ppt_y"/>
                                          </p:val>
                                        </p:tav>
                                      </p:tavLst>
                                    </p:anim>
                                  </p:childTnLst>
                                </p:cTn>
                              </p:par>
                            </p:childTnLst>
                          </p:cTn>
                        </p:par>
                        <p:par>
                          <p:cTn id="44" fill="hold">
                            <p:stCondLst>
                              <p:cond delay="3600"/>
                            </p:stCondLst>
                            <p:childTnLst>
                              <p:par>
                                <p:cTn id="45" presetID="22" presetClass="entr" presetSubtype="8" fill="hold" grpId="0" nodeType="afterEffect">
                                  <p:stCondLst>
                                    <p:cond delay="0"/>
                                  </p:stCondLst>
                                  <p:iterate type="lt">
                                    <p:tmPct val="10000"/>
                                  </p:iterate>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wipe(left)">
                                      <p:cBhvr>
                                        <p:cTn id="47" dur="500"/>
                                        <p:tgtEl>
                                          <p:spTgt spid="18">
                                            <p:txEl>
                                              <p:pRg st="0" end="0"/>
                                            </p:txEl>
                                          </p:spTgt>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 calcmode="lin" valueType="num">
                                      <p:cBhvr>
                                        <p:cTn id="50" dur="400" fill="hold"/>
                                        <p:tgtEl>
                                          <p:spTgt spid="21"/>
                                        </p:tgtEl>
                                        <p:attrNameLst>
                                          <p:attrName>ppt_w</p:attrName>
                                        </p:attrNameLst>
                                      </p:cBhvr>
                                      <p:tavLst>
                                        <p:tav tm="0">
                                          <p:val>
                                            <p:fltVal val="0"/>
                                          </p:val>
                                        </p:tav>
                                        <p:tav tm="100000">
                                          <p:val>
                                            <p:strVal val="#ppt_w"/>
                                          </p:val>
                                        </p:tav>
                                      </p:tavLst>
                                    </p:anim>
                                    <p:anim calcmode="lin" valueType="num">
                                      <p:cBhvr>
                                        <p:cTn id="51" dur="400" fill="hold"/>
                                        <p:tgtEl>
                                          <p:spTgt spid="21"/>
                                        </p:tgtEl>
                                        <p:attrNameLst>
                                          <p:attrName>ppt_h</p:attrName>
                                        </p:attrNameLst>
                                      </p:cBhvr>
                                      <p:tavLst>
                                        <p:tav tm="0">
                                          <p:val>
                                            <p:fltVal val="0"/>
                                          </p:val>
                                        </p:tav>
                                        <p:tav tm="100000">
                                          <p:val>
                                            <p:strVal val="#ppt_h"/>
                                          </p:val>
                                        </p:tav>
                                      </p:tavLst>
                                    </p:anim>
                                    <p:animEffect transition="in" filter="fade">
                                      <p:cBhvr>
                                        <p:cTn id="52" dur="400"/>
                                        <p:tgtEl>
                                          <p:spTgt spid="21"/>
                                        </p:tgtEl>
                                      </p:cBhvr>
                                    </p:animEffect>
                                  </p:childTnLst>
                                </p:cTn>
                              </p:par>
                              <p:par>
                                <p:cTn id="53" presetID="53" presetClass="entr" presetSubtype="16" fill="hold" grpId="0" nodeType="withEffect">
                                  <p:stCondLst>
                                    <p:cond delay="100"/>
                                  </p:stCondLst>
                                  <p:childTnLst>
                                    <p:set>
                                      <p:cBhvr>
                                        <p:cTn id="54" dur="1" fill="hold">
                                          <p:stCondLst>
                                            <p:cond delay="0"/>
                                          </p:stCondLst>
                                        </p:cTn>
                                        <p:tgtEl>
                                          <p:spTgt spid="20"/>
                                        </p:tgtEl>
                                        <p:attrNameLst>
                                          <p:attrName>style.visibility</p:attrName>
                                        </p:attrNameLst>
                                      </p:cBhvr>
                                      <p:to>
                                        <p:strVal val="visible"/>
                                      </p:to>
                                    </p:set>
                                    <p:anim calcmode="lin" valueType="num">
                                      <p:cBhvr>
                                        <p:cTn id="55" dur="400" fill="hold"/>
                                        <p:tgtEl>
                                          <p:spTgt spid="20"/>
                                        </p:tgtEl>
                                        <p:attrNameLst>
                                          <p:attrName>ppt_w</p:attrName>
                                        </p:attrNameLst>
                                      </p:cBhvr>
                                      <p:tavLst>
                                        <p:tav tm="0">
                                          <p:val>
                                            <p:fltVal val="0"/>
                                          </p:val>
                                        </p:tav>
                                        <p:tav tm="100000">
                                          <p:val>
                                            <p:strVal val="#ppt_w"/>
                                          </p:val>
                                        </p:tav>
                                      </p:tavLst>
                                    </p:anim>
                                    <p:anim calcmode="lin" valueType="num">
                                      <p:cBhvr>
                                        <p:cTn id="56" dur="400" fill="hold"/>
                                        <p:tgtEl>
                                          <p:spTgt spid="20"/>
                                        </p:tgtEl>
                                        <p:attrNameLst>
                                          <p:attrName>ppt_h</p:attrName>
                                        </p:attrNameLst>
                                      </p:cBhvr>
                                      <p:tavLst>
                                        <p:tav tm="0">
                                          <p:val>
                                            <p:fltVal val="0"/>
                                          </p:val>
                                        </p:tav>
                                        <p:tav tm="100000">
                                          <p:val>
                                            <p:strVal val="#ppt_h"/>
                                          </p:val>
                                        </p:tav>
                                      </p:tavLst>
                                    </p:anim>
                                    <p:animEffect transition="in" filter="fade">
                                      <p:cBhvr>
                                        <p:cTn id="57" dur="400"/>
                                        <p:tgtEl>
                                          <p:spTgt spid="20"/>
                                        </p:tgtEl>
                                      </p:cBhvr>
                                    </p:animEffect>
                                  </p:childTnLst>
                                </p:cTn>
                              </p:par>
                              <p:par>
                                <p:cTn id="58" presetID="53" presetClass="entr" presetSubtype="16" fill="hold" grpId="0" nodeType="withEffect">
                                  <p:stCondLst>
                                    <p:cond delay="2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400" fill="hold"/>
                                        <p:tgtEl>
                                          <p:spTgt spid="22"/>
                                        </p:tgtEl>
                                        <p:attrNameLst>
                                          <p:attrName>ppt_w</p:attrName>
                                        </p:attrNameLst>
                                      </p:cBhvr>
                                      <p:tavLst>
                                        <p:tav tm="0">
                                          <p:val>
                                            <p:fltVal val="0"/>
                                          </p:val>
                                        </p:tav>
                                        <p:tav tm="100000">
                                          <p:val>
                                            <p:strVal val="#ppt_w"/>
                                          </p:val>
                                        </p:tav>
                                      </p:tavLst>
                                    </p:anim>
                                    <p:anim calcmode="lin" valueType="num">
                                      <p:cBhvr>
                                        <p:cTn id="61" dur="400" fill="hold"/>
                                        <p:tgtEl>
                                          <p:spTgt spid="22"/>
                                        </p:tgtEl>
                                        <p:attrNameLst>
                                          <p:attrName>ppt_h</p:attrName>
                                        </p:attrNameLst>
                                      </p:cBhvr>
                                      <p:tavLst>
                                        <p:tav tm="0">
                                          <p:val>
                                            <p:fltVal val="0"/>
                                          </p:val>
                                        </p:tav>
                                        <p:tav tm="100000">
                                          <p:val>
                                            <p:strVal val="#ppt_h"/>
                                          </p:val>
                                        </p:tav>
                                      </p:tavLst>
                                    </p:anim>
                                    <p:animEffect transition="in" filter="fade">
                                      <p:cBhvr>
                                        <p:cTn id="62" dur="400"/>
                                        <p:tgtEl>
                                          <p:spTgt spid="22"/>
                                        </p:tgtEl>
                                      </p:cBhvr>
                                    </p:animEffect>
                                  </p:childTnLst>
                                </p:cTn>
                              </p:par>
                              <p:par>
                                <p:cTn id="63" presetID="53" presetClass="entr" presetSubtype="16" fill="hold" grpId="0" nodeType="withEffect">
                                  <p:stCondLst>
                                    <p:cond delay="300"/>
                                  </p:stCondLst>
                                  <p:childTnLst>
                                    <p:set>
                                      <p:cBhvr>
                                        <p:cTn id="64" dur="1" fill="hold">
                                          <p:stCondLst>
                                            <p:cond delay="0"/>
                                          </p:stCondLst>
                                        </p:cTn>
                                        <p:tgtEl>
                                          <p:spTgt spid="19"/>
                                        </p:tgtEl>
                                        <p:attrNameLst>
                                          <p:attrName>style.visibility</p:attrName>
                                        </p:attrNameLst>
                                      </p:cBhvr>
                                      <p:to>
                                        <p:strVal val="visible"/>
                                      </p:to>
                                    </p:set>
                                    <p:anim calcmode="lin" valueType="num">
                                      <p:cBhvr>
                                        <p:cTn id="65" dur="400" fill="hold"/>
                                        <p:tgtEl>
                                          <p:spTgt spid="19"/>
                                        </p:tgtEl>
                                        <p:attrNameLst>
                                          <p:attrName>ppt_w</p:attrName>
                                        </p:attrNameLst>
                                      </p:cBhvr>
                                      <p:tavLst>
                                        <p:tav tm="0">
                                          <p:val>
                                            <p:fltVal val="0"/>
                                          </p:val>
                                        </p:tav>
                                        <p:tav tm="100000">
                                          <p:val>
                                            <p:strVal val="#ppt_w"/>
                                          </p:val>
                                        </p:tav>
                                      </p:tavLst>
                                    </p:anim>
                                    <p:anim calcmode="lin" valueType="num">
                                      <p:cBhvr>
                                        <p:cTn id="66" dur="400" fill="hold"/>
                                        <p:tgtEl>
                                          <p:spTgt spid="19"/>
                                        </p:tgtEl>
                                        <p:attrNameLst>
                                          <p:attrName>ppt_h</p:attrName>
                                        </p:attrNameLst>
                                      </p:cBhvr>
                                      <p:tavLst>
                                        <p:tav tm="0">
                                          <p:val>
                                            <p:fltVal val="0"/>
                                          </p:val>
                                        </p:tav>
                                        <p:tav tm="100000">
                                          <p:val>
                                            <p:strVal val="#ppt_h"/>
                                          </p:val>
                                        </p:tav>
                                      </p:tavLst>
                                    </p:anim>
                                    <p:animEffect transition="in" filter="fade">
                                      <p:cBhvr>
                                        <p:cTn id="67" dur="400"/>
                                        <p:tgtEl>
                                          <p:spTgt spid="19"/>
                                        </p:tgtEl>
                                      </p:cBhvr>
                                    </p:animEffect>
                                  </p:childTnLst>
                                </p:cTn>
                              </p:par>
                              <p:par>
                                <p:cTn id="68" presetID="53" presetClass="entr" presetSubtype="16" fill="hold" grpId="0" nodeType="withEffect">
                                  <p:stCondLst>
                                    <p:cond delay="400"/>
                                  </p:stCondLst>
                                  <p:childTnLst>
                                    <p:set>
                                      <p:cBhvr>
                                        <p:cTn id="69" dur="1" fill="hold">
                                          <p:stCondLst>
                                            <p:cond delay="0"/>
                                          </p:stCondLst>
                                        </p:cTn>
                                        <p:tgtEl>
                                          <p:spTgt spid="23"/>
                                        </p:tgtEl>
                                        <p:attrNameLst>
                                          <p:attrName>style.visibility</p:attrName>
                                        </p:attrNameLst>
                                      </p:cBhvr>
                                      <p:to>
                                        <p:strVal val="visible"/>
                                      </p:to>
                                    </p:set>
                                    <p:anim calcmode="lin" valueType="num">
                                      <p:cBhvr>
                                        <p:cTn id="70" dur="400" fill="hold"/>
                                        <p:tgtEl>
                                          <p:spTgt spid="23"/>
                                        </p:tgtEl>
                                        <p:attrNameLst>
                                          <p:attrName>ppt_w</p:attrName>
                                        </p:attrNameLst>
                                      </p:cBhvr>
                                      <p:tavLst>
                                        <p:tav tm="0">
                                          <p:val>
                                            <p:fltVal val="0"/>
                                          </p:val>
                                        </p:tav>
                                        <p:tav tm="100000">
                                          <p:val>
                                            <p:strVal val="#ppt_w"/>
                                          </p:val>
                                        </p:tav>
                                      </p:tavLst>
                                    </p:anim>
                                    <p:anim calcmode="lin" valueType="num">
                                      <p:cBhvr>
                                        <p:cTn id="71" dur="400" fill="hold"/>
                                        <p:tgtEl>
                                          <p:spTgt spid="23"/>
                                        </p:tgtEl>
                                        <p:attrNameLst>
                                          <p:attrName>ppt_h</p:attrName>
                                        </p:attrNameLst>
                                      </p:cBhvr>
                                      <p:tavLst>
                                        <p:tav tm="0">
                                          <p:val>
                                            <p:fltVal val="0"/>
                                          </p:val>
                                        </p:tav>
                                        <p:tav tm="100000">
                                          <p:val>
                                            <p:strVal val="#ppt_h"/>
                                          </p:val>
                                        </p:tav>
                                      </p:tavLst>
                                    </p:anim>
                                    <p:animEffect transition="in" filter="fade">
                                      <p:cBhvr>
                                        <p:cTn id="72" dur="400"/>
                                        <p:tgtEl>
                                          <p:spTgt spid="23"/>
                                        </p:tgtEl>
                                      </p:cBhvr>
                                    </p:animEffect>
                                  </p:childTnLst>
                                </p:cTn>
                              </p:par>
                              <p:par>
                                <p:cTn id="73" presetID="53" presetClass="entr" presetSubtype="16" fill="hold" grpId="0" nodeType="withEffect">
                                  <p:stCondLst>
                                    <p:cond delay="500"/>
                                  </p:stCondLst>
                                  <p:childTnLst>
                                    <p:set>
                                      <p:cBhvr>
                                        <p:cTn id="74" dur="1" fill="hold">
                                          <p:stCondLst>
                                            <p:cond delay="0"/>
                                          </p:stCondLst>
                                        </p:cTn>
                                        <p:tgtEl>
                                          <p:spTgt spid="24"/>
                                        </p:tgtEl>
                                        <p:attrNameLst>
                                          <p:attrName>style.visibility</p:attrName>
                                        </p:attrNameLst>
                                      </p:cBhvr>
                                      <p:to>
                                        <p:strVal val="visible"/>
                                      </p:to>
                                    </p:set>
                                    <p:anim calcmode="lin" valueType="num">
                                      <p:cBhvr>
                                        <p:cTn id="75" dur="400" fill="hold"/>
                                        <p:tgtEl>
                                          <p:spTgt spid="24"/>
                                        </p:tgtEl>
                                        <p:attrNameLst>
                                          <p:attrName>ppt_w</p:attrName>
                                        </p:attrNameLst>
                                      </p:cBhvr>
                                      <p:tavLst>
                                        <p:tav tm="0">
                                          <p:val>
                                            <p:fltVal val="0"/>
                                          </p:val>
                                        </p:tav>
                                        <p:tav tm="100000">
                                          <p:val>
                                            <p:strVal val="#ppt_w"/>
                                          </p:val>
                                        </p:tav>
                                      </p:tavLst>
                                    </p:anim>
                                    <p:anim calcmode="lin" valueType="num">
                                      <p:cBhvr>
                                        <p:cTn id="76" dur="400" fill="hold"/>
                                        <p:tgtEl>
                                          <p:spTgt spid="24"/>
                                        </p:tgtEl>
                                        <p:attrNameLst>
                                          <p:attrName>ppt_h</p:attrName>
                                        </p:attrNameLst>
                                      </p:cBhvr>
                                      <p:tavLst>
                                        <p:tav tm="0">
                                          <p:val>
                                            <p:fltVal val="0"/>
                                          </p:val>
                                        </p:tav>
                                        <p:tav tm="100000">
                                          <p:val>
                                            <p:strVal val="#ppt_h"/>
                                          </p:val>
                                        </p:tav>
                                      </p:tavLst>
                                    </p:anim>
                                    <p:animEffect transition="in" filter="fade">
                                      <p:cBhvr>
                                        <p:cTn id="77"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114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61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theme" Target="../theme/theme2.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 id="2147483778" r:id="rId42"/>
    <p:sldLayoutId id="2147483780" r:id="rId43"/>
    <p:sldLayoutId id="2147483781" r:id="rId44"/>
    <p:sldLayoutId id="2147483783" r:id="rId45"/>
    <p:sldLayoutId id="2147483784" r:id="rId46"/>
    <p:sldLayoutId id="2147483785" r:id="rId47"/>
    <p:sldLayoutId id="2147483786" r:id="rId48"/>
    <p:sldLayoutId id="2147483787" r:id="rId4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 id="2147483776" r:id="rId24"/>
    <p:sldLayoutId id="2147483777" r:id="rId25"/>
    <p:sldLayoutId id="2147483779" r:id="rId26"/>
  </p:sldLayoutIdLst>
  <p:timing>
    <p:tnLst>
      <p:par>
        <p:cTn id="1" dur="indefinite" restart="never" nodeType="tmRoot"/>
      </p:par>
    </p:tn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jpe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jpg"/></Relationships>
</file>

<file path=ppt/slides/_rels/slide2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eg"/><Relationship Id="rId1" Type="http://schemas.openxmlformats.org/officeDocument/2006/relationships/slideLayout" Target="../slideLayouts/slideLayout47.xml"/><Relationship Id="rId4" Type="http://schemas.openxmlformats.org/officeDocument/2006/relationships/image" Target="../media/image61.JP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7.xml"/><Relationship Id="rId1" Type="http://schemas.openxmlformats.org/officeDocument/2006/relationships/slideLayout" Target="../slideLayouts/slideLayout44.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8.jpe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3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16.png"/><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8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01.xml"/><Relationship Id="rId5" Type="http://schemas.openxmlformats.org/officeDocument/2006/relationships/image" Target="../media/image25.jp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ctrTitle"/>
          </p:nvPr>
        </p:nvSpPr>
        <p:spPr/>
        <p:txBody>
          <a:bodyPr/>
          <a:lstStyle/>
          <a:p>
            <a:r>
              <a:rPr lang="fr-FR" sz="6000" dirty="0"/>
              <a:t>Telnet </a:t>
            </a:r>
            <a:r>
              <a:rPr lang="fr-FR" sz="6000" dirty="0" smtClean="0"/>
              <a:t/>
            </a:r>
            <a:br>
              <a:rPr lang="fr-FR" sz="6000" dirty="0" smtClean="0"/>
            </a:br>
            <a:r>
              <a:rPr lang="fr-FR" sz="6000" dirty="0" smtClean="0"/>
              <a:t>Innovation </a:t>
            </a:r>
            <a:r>
              <a:rPr lang="fr-FR" sz="6000" dirty="0" err="1"/>
              <a:t>Labs</a:t>
            </a:r>
            <a:endParaRPr kumimoji="1" lang="ja-JP" altLang="en-US" sz="4800" dirty="0"/>
          </a:p>
        </p:txBody>
      </p:sp>
      <p:sp>
        <p:nvSpPr>
          <p:cNvPr id="9" name="テキスト プレースホルダー 8"/>
          <p:cNvSpPr>
            <a:spLocks noGrp="1"/>
          </p:cNvSpPr>
          <p:nvPr>
            <p:ph type="body" sz="quarter" idx="10"/>
          </p:nvPr>
        </p:nvSpPr>
        <p:spPr>
          <a:xfrm>
            <a:off x="1366342" y="5503589"/>
            <a:ext cx="15553728" cy="1571767"/>
          </a:xfrm>
        </p:spPr>
        <p:txBody>
          <a:bodyPr/>
          <a:lstStyle/>
          <a:p>
            <a:endParaRPr lang="en-US" altLang="ja-JP" dirty="0" smtClean="0"/>
          </a:p>
          <a:p>
            <a:endParaRPr lang="en-US" altLang="ja-JP" dirty="0"/>
          </a:p>
          <a:p>
            <a:endParaRPr lang="en-US" altLang="ja-JP" dirty="0" smtClean="0"/>
          </a:p>
          <a:p>
            <a:r>
              <a:rPr lang="en-US" altLang="ja-JP" dirty="0" err="1" smtClean="0"/>
              <a:t>Présente</a:t>
            </a:r>
            <a:endParaRPr kumimoji="1" lang="ja-JP" altLang="en-US" dirty="0"/>
          </a:p>
        </p:txBody>
      </p:sp>
      <p:sp>
        <p:nvSpPr>
          <p:cNvPr id="2" name="Sous-titre 1"/>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val="221739691"/>
      </p:ext>
    </p:extLst>
  </p:cSld>
  <p:clrMapOvr>
    <a:masterClrMapping/>
  </p:clrMapOvr>
  <mc:AlternateContent xmlns:mc="http://schemas.openxmlformats.org/markup-compatibility/2006" xmlns:p14="http://schemas.microsoft.com/office/powerpoint/2010/main">
    <mc:Choice Requires="p14">
      <p:transition spd="med" p14:dur="700" advTm="6754">
        <p:fade/>
      </p:transition>
    </mc:Choice>
    <mc:Fallback xmlns="">
      <p:transition spd="med" advTm="6754">
        <p:fade/>
      </p:transition>
    </mc:Fallback>
  </mc:AlternateContent>
  <p:timing>
    <p:tnLst>
      <p:par>
        <p:cTn id="1" dur="indefinite" restart="never" nodeType="tmRoot"/>
      </p:par>
    </p:tnLst>
  </p:timing>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7" name="テキスト プレースホルダー 16"/>
          <p:cNvSpPr>
            <a:spLocks noGrp="1"/>
          </p:cNvSpPr>
          <p:nvPr>
            <p:ph type="body" sz="quarter" idx="11"/>
          </p:nvPr>
        </p:nvSpPr>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lang="en-US" altLang="ja-JP" dirty="0"/>
              <a:t>2</a:t>
            </a:r>
            <a:endParaRPr kumimoji="1" lang="ja-JP" altLang="en-US" dirty="0"/>
          </a:p>
        </p:txBody>
      </p:sp>
      <p:sp>
        <p:nvSpPr>
          <p:cNvPr id="8" name="テキスト プレースホルダー 7"/>
          <p:cNvSpPr>
            <a:spLocks noGrp="1"/>
          </p:cNvSpPr>
          <p:nvPr>
            <p:ph type="body" sz="quarter" idx="17"/>
          </p:nvPr>
        </p:nvSpPr>
        <p:spPr/>
        <p:txBody>
          <a:bodyPr>
            <a:normAutofit fontScale="85000" lnSpcReduction="10000"/>
          </a:bodyPr>
          <a:lstStyle/>
          <a:p>
            <a:r>
              <a:rPr lang="en-US" altLang="ja-JP" dirty="0" smtClean="0"/>
              <a:t>Architecture </a:t>
            </a:r>
            <a:r>
              <a:rPr lang="en-US" altLang="ja-JP" dirty="0" err="1" smtClean="0"/>
              <a:t>globale</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pic>
        <p:nvPicPr>
          <p:cNvPr id="4" name="Espace réservé pour une image  3"/>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65623512"/>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normAutofit/>
          </a:bodyPr>
          <a:lstStyle/>
          <a:p>
            <a:r>
              <a:rPr lang="en-US" altLang="ja-JP" dirty="0" smtClean="0"/>
              <a:t>Architecture de la solution </a:t>
            </a:r>
            <a:r>
              <a:rPr lang="en-US" altLang="ja-JP" dirty="0" err="1" smtClean="0"/>
              <a:t>proposée</a:t>
            </a:r>
            <a:endParaRPr kumimoji="1" lang="ja-JP" altLang="en-US" dirty="0"/>
          </a:p>
        </p:txBody>
      </p:sp>
      <p:sp>
        <p:nvSpPr>
          <p:cNvPr id="18" name="テキスト プレースホルダー 17"/>
          <p:cNvSpPr>
            <a:spLocks noGrp="1"/>
          </p:cNvSpPr>
          <p:nvPr>
            <p:ph type="body" sz="quarter" idx="24"/>
          </p:nvPr>
        </p:nvSpPr>
        <p:spPr>
          <a:xfrm>
            <a:off x="9593943" y="5497339"/>
            <a:ext cx="1205668" cy="3735151"/>
          </a:xfrm>
        </p:spPr>
        <p:txBody>
          <a:bodyPr/>
          <a:lstStyle/>
          <a:p>
            <a:r>
              <a:rPr kumimoji="1" lang="fr-FR" altLang="ja-JP" dirty="0" smtClean="0"/>
              <a:t>                 </a:t>
            </a:r>
          </a:p>
          <a:p>
            <a:r>
              <a:rPr lang="fr-FR" altLang="ja-JP" dirty="0"/>
              <a:t>	</a:t>
            </a:r>
          </a:p>
          <a:p>
            <a:r>
              <a:rPr kumimoji="1" lang="fr-FR" altLang="ja-JP" dirty="0" smtClean="0"/>
              <a:t>	</a:t>
            </a:r>
            <a:endParaRPr lang="fr-FR" altLang="ja-JP" dirty="0"/>
          </a:p>
          <a:p>
            <a:r>
              <a:rPr kumimoji="1" lang="fr-FR" altLang="ja-JP" dirty="0" smtClean="0"/>
              <a:t>	</a:t>
            </a:r>
            <a:endParaRPr kumimoji="1" lang="ja-JP" altLang="en-US" dirty="0"/>
          </a:p>
        </p:txBody>
      </p:sp>
      <p:sp>
        <p:nvSpPr>
          <p:cNvPr id="29" name="スライド番号プレースホルダー 28"/>
          <p:cNvSpPr>
            <a:spLocks noGrp="1"/>
          </p:cNvSpPr>
          <p:nvPr>
            <p:ph type="sldNum" sz="quarter" idx="11"/>
          </p:nvPr>
        </p:nvSpPr>
        <p:spPr/>
        <p:txBody>
          <a:bodyPr/>
          <a:lstStyle/>
          <a:p>
            <a:fld id="{E6459DFB-86F3-43FA-8567-2EA6E426AE90}" type="slidenum">
              <a:rPr lang="ja-JP" altLang="en-US" smtClean="0"/>
              <a:pPr/>
              <a:t>11</a:t>
            </a:fld>
            <a:endParaRPr lang="ja-JP" altLang="en-US"/>
          </a:p>
        </p:txBody>
      </p:sp>
      <p:pic>
        <p:nvPicPr>
          <p:cNvPr id="3" name="Espace réservé pour une image  2"/>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928688" y="557559"/>
            <a:ext cx="8213725" cy="9112890"/>
          </a:xfrm>
        </p:spPr>
      </p:pic>
      <p:sp>
        <p:nvSpPr>
          <p:cNvPr id="13" name="Rectangle 12"/>
          <p:cNvSpPr/>
          <p:nvPr/>
        </p:nvSpPr>
        <p:spPr>
          <a:xfrm>
            <a:off x="1224116" y="693174"/>
            <a:ext cx="3746090" cy="2197510"/>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4" name="Organigramme : Processus 13"/>
          <p:cNvSpPr/>
          <p:nvPr/>
        </p:nvSpPr>
        <p:spPr>
          <a:xfrm>
            <a:off x="2271252" y="3008671"/>
            <a:ext cx="4409767" cy="4114800"/>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20" name="Organigramme : Processus 19"/>
          <p:cNvSpPr/>
          <p:nvPr/>
        </p:nvSpPr>
        <p:spPr>
          <a:xfrm>
            <a:off x="820883" y="7241458"/>
            <a:ext cx="5860136" cy="2488973"/>
          </a:xfrm>
          <a:prstGeom prst="flowChart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fr-FR"/>
          </a:p>
        </p:txBody>
      </p:sp>
      <p:sp>
        <p:nvSpPr>
          <p:cNvPr id="17" name="Heptagone 16"/>
          <p:cNvSpPr/>
          <p:nvPr/>
        </p:nvSpPr>
        <p:spPr>
          <a:xfrm>
            <a:off x="10027777" y="6031623"/>
            <a:ext cx="716423" cy="641322"/>
          </a:xfrm>
          <a:prstGeom prst="heptagon">
            <a:avLst/>
          </a:prstGeom>
          <a:solidFill>
            <a:srgbClr val="F203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fr-FR" dirty="0" smtClean="0"/>
              <a:t>1</a:t>
            </a:r>
            <a:endParaRPr kumimoji="1" lang="fr-FR" dirty="0"/>
          </a:p>
        </p:txBody>
      </p:sp>
      <p:sp>
        <p:nvSpPr>
          <p:cNvPr id="22" name="Heptagone 21"/>
          <p:cNvSpPr/>
          <p:nvPr/>
        </p:nvSpPr>
        <p:spPr>
          <a:xfrm>
            <a:off x="9975383" y="7123471"/>
            <a:ext cx="716423" cy="624568"/>
          </a:xfrm>
          <a:prstGeom prst="heptagon">
            <a:avLst/>
          </a:prstGeom>
          <a:solidFill>
            <a:srgbClr val="F203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2</a:t>
            </a:r>
            <a:endParaRPr kumimoji="1" lang="fr-FR" dirty="0"/>
          </a:p>
        </p:txBody>
      </p:sp>
      <p:sp>
        <p:nvSpPr>
          <p:cNvPr id="23" name="Heptagone 22"/>
          <p:cNvSpPr/>
          <p:nvPr/>
        </p:nvSpPr>
        <p:spPr>
          <a:xfrm>
            <a:off x="10014898" y="8147575"/>
            <a:ext cx="716423" cy="685379"/>
          </a:xfrm>
          <a:prstGeom prst="heptagon">
            <a:avLst/>
          </a:prstGeom>
          <a:solidFill>
            <a:srgbClr val="F203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3</a:t>
            </a:r>
            <a:endParaRPr kumimoji="1" lang="fr-FR" dirty="0"/>
          </a:p>
        </p:txBody>
      </p:sp>
      <p:sp>
        <p:nvSpPr>
          <p:cNvPr id="19" name="ZoneTexte 18"/>
          <p:cNvSpPr txBox="1"/>
          <p:nvPr/>
        </p:nvSpPr>
        <p:spPr>
          <a:xfrm>
            <a:off x="11073246" y="6115723"/>
            <a:ext cx="4341253" cy="523220"/>
          </a:xfrm>
          <a:prstGeom prst="rect">
            <a:avLst/>
          </a:prstGeom>
          <a:noFill/>
        </p:spPr>
        <p:txBody>
          <a:bodyPr wrap="none" rtlCol="0">
            <a:spAutoFit/>
          </a:bodyPr>
          <a:lstStyle/>
          <a:p>
            <a:r>
              <a:rPr lang="fr-FR" sz="2800" dirty="0" smtClean="0"/>
              <a:t>Acquisition de signal ECG</a:t>
            </a:r>
            <a:endParaRPr lang="fr-FR" sz="2800" dirty="0"/>
          </a:p>
        </p:txBody>
      </p:sp>
      <p:sp>
        <p:nvSpPr>
          <p:cNvPr id="25" name="ZoneTexte 24"/>
          <p:cNvSpPr txBox="1"/>
          <p:nvPr/>
        </p:nvSpPr>
        <p:spPr>
          <a:xfrm>
            <a:off x="11073246" y="7076885"/>
            <a:ext cx="6742551" cy="954107"/>
          </a:xfrm>
          <a:prstGeom prst="rect">
            <a:avLst/>
          </a:prstGeom>
          <a:noFill/>
        </p:spPr>
        <p:txBody>
          <a:bodyPr wrap="none" rtlCol="0">
            <a:spAutoFit/>
          </a:bodyPr>
          <a:lstStyle/>
          <a:p>
            <a:r>
              <a:rPr lang="fr-FR" sz="2800" dirty="0" smtClean="0"/>
              <a:t>Filtrage et extraction des caractéristiques</a:t>
            </a:r>
          </a:p>
          <a:p>
            <a:r>
              <a:rPr lang="fr-FR" sz="2800" dirty="0" smtClean="0"/>
              <a:t>d’un signal ECG</a:t>
            </a:r>
            <a:endParaRPr lang="fr-FR" sz="2800" dirty="0"/>
          </a:p>
        </p:txBody>
      </p:sp>
      <p:sp>
        <p:nvSpPr>
          <p:cNvPr id="26" name="ZoneTexte 25"/>
          <p:cNvSpPr txBox="1"/>
          <p:nvPr/>
        </p:nvSpPr>
        <p:spPr>
          <a:xfrm>
            <a:off x="11074400" y="8104330"/>
            <a:ext cx="6726521" cy="954107"/>
          </a:xfrm>
          <a:prstGeom prst="rect">
            <a:avLst/>
          </a:prstGeom>
          <a:noFill/>
        </p:spPr>
        <p:txBody>
          <a:bodyPr wrap="none" rtlCol="0">
            <a:spAutoFit/>
          </a:bodyPr>
          <a:lstStyle/>
          <a:p>
            <a:r>
              <a:rPr lang="fr-FR" sz="2800" dirty="0" smtClean="0"/>
              <a:t>Construction du modèle d’apprentissage </a:t>
            </a:r>
          </a:p>
          <a:p>
            <a:r>
              <a:rPr lang="fr-FR" sz="2800" dirty="0" smtClean="0"/>
              <a:t>automatique</a:t>
            </a:r>
            <a:endParaRPr lang="fr-FR" sz="2800" dirty="0"/>
          </a:p>
        </p:txBody>
      </p:sp>
    </p:spTree>
    <p:extLst>
      <p:ext uri="{BB962C8B-B14F-4D97-AF65-F5344CB8AC3E}">
        <p14:creationId xmlns:p14="http://schemas.microsoft.com/office/powerpoint/2010/main" val="3971776072"/>
      </p:ext>
    </p:extLst>
  </p:cSld>
  <p:clrMapOvr>
    <a:masterClrMapping/>
  </p:clrMapOvr>
  <p:transition spd="slow" advTm="4586">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childTnLst>
                          </p:cTn>
                        </p:par>
                        <p:par>
                          <p:cTn id="33" fill="hold">
                            <p:stCondLst>
                              <p:cond delay="2000"/>
                            </p:stCondLst>
                            <p:childTnLst>
                              <p:par>
                                <p:cTn id="34" presetID="42"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1000"/>
                                        <p:tgtEl>
                                          <p:spTgt spid="20"/>
                                        </p:tgtEl>
                                      </p:cBhvr>
                                    </p:animEffect>
                                    <p:anim calcmode="lin" valueType="num">
                                      <p:cBhvr>
                                        <p:cTn id="37" dur="1000" fill="hold"/>
                                        <p:tgtEl>
                                          <p:spTgt spid="20"/>
                                        </p:tgtEl>
                                        <p:attrNameLst>
                                          <p:attrName>ppt_x</p:attrName>
                                        </p:attrNameLst>
                                      </p:cBhvr>
                                      <p:tavLst>
                                        <p:tav tm="0">
                                          <p:val>
                                            <p:strVal val="#ppt_x"/>
                                          </p:val>
                                        </p:tav>
                                        <p:tav tm="100000">
                                          <p:val>
                                            <p:strVal val="#ppt_x"/>
                                          </p:val>
                                        </p:tav>
                                      </p:tavLst>
                                    </p:anim>
                                    <p:anim calcmode="lin" valueType="num">
                                      <p:cBhvr>
                                        <p:cTn id="38" dur="1000" fill="hold"/>
                                        <p:tgtEl>
                                          <p:spTgt spid="2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anim calcmode="lin" valueType="num">
                                      <p:cBhvr>
                                        <p:cTn id="42" dur="1000" fill="hold"/>
                                        <p:tgtEl>
                                          <p:spTgt spid="23"/>
                                        </p:tgtEl>
                                        <p:attrNameLst>
                                          <p:attrName>ppt_x</p:attrName>
                                        </p:attrNameLst>
                                      </p:cBhvr>
                                      <p:tavLst>
                                        <p:tav tm="0">
                                          <p:val>
                                            <p:strVal val="#ppt_x"/>
                                          </p:val>
                                        </p:tav>
                                        <p:tav tm="100000">
                                          <p:val>
                                            <p:strVal val="#ppt_x"/>
                                          </p:val>
                                        </p:tav>
                                      </p:tavLst>
                                    </p:anim>
                                    <p:anim calcmode="lin" valueType="num">
                                      <p:cBhvr>
                                        <p:cTn id="43" dur="1000" fill="hold"/>
                                        <p:tgtEl>
                                          <p:spTgt spid="23"/>
                                        </p:tgtEl>
                                        <p:attrNameLst>
                                          <p:attrName>ppt_y</p:attrName>
                                        </p:attrNameLst>
                                      </p:cBhvr>
                                      <p:tavLst>
                                        <p:tav tm="0">
                                          <p:val>
                                            <p:strVal val="#ppt_y+.1"/>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17" grpId="0" animBg="1"/>
      <p:bldP spid="22" grpId="0" animBg="1"/>
      <p:bldP spid="23" grpId="0" animBg="1"/>
      <p:bldP spid="19" grpId="0"/>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7" name="テキスト プレースホルダー 16"/>
          <p:cNvSpPr>
            <a:spLocks noGrp="1"/>
          </p:cNvSpPr>
          <p:nvPr>
            <p:ph type="body" sz="quarter" idx="11"/>
          </p:nvPr>
        </p:nvSpPr>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lang="en-US" altLang="ja-JP" dirty="0"/>
              <a:t>3</a:t>
            </a:r>
            <a:endParaRPr kumimoji="1" lang="ja-JP" altLang="en-US" dirty="0"/>
          </a:p>
        </p:txBody>
      </p:sp>
      <p:sp>
        <p:nvSpPr>
          <p:cNvPr id="8" name="テキスト プレースホルダー 7"/>
          <p:cNvSpPr>
            <a:spLocks noGrp="1"/>
          </p:cNvSpPr>
          <p:nvPr>
            <p:ph type="body" sz="quarter" idx="17"/>
          </p:nvPr>
        </p:nvSpPr>
        <p:spPr/>
        <p:txBody>
          <a:bodyPr/>
          <a:lstStyle/>
          <a:p>
            <a:r>
              <a:rPr lang="en-US" altLang="ja-JP" dirty="0" err="1" smtClean="0"/>
              <a:t>Réalisation</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pic>
        <p:nvPicPr>
          <p:cNvPr id="4" name="Espace réservé pour une image  3"/>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502958533"/>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smtClean="0"/>
              <a:t>Acquisition du</a:t>
            </a:r>
            <a:r>
              <a:rPr kumimoji="1" lang="en-US" altLang="ja-JP" dirty="0" smtClean="0"/>
              <a:t> </a:t>
            </a:r>
            <a:r>
              <a:rPr lang="en-US" altLang="ja-JP" dirty="0" smtClean="0">
                <a:solidFill>
                  <a:schemeClr val="accent1"/>
                </a:solidFill>
                <a:latin typeface="Route 159 Bold" pitchFamily="50" charset="0"/>
              </a:rPr>
              <a:t>signal ECG</a:t>
            </a:r>
            <a:endParaRPr kumimoji="1" lang="ja-JP" altLang="en-US" dirty="0">
              <a:solidFill>
                <a:schemeClr val="accent1"/>
              </a:solidFill>
              <a:latin typeface="Route 159 Bold" pitchFamily="50" charset="0"/>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13</a:t>
            </a:fld>
            <a:endParaRPr lang="ja-JP" altLang="en-US"/>
          </a:p>
        </p:txBody>
      </p:sp>
      <p:sp>
        <p:nvSpPr>
          <p:cNvPr id="7" name="テキスト プレースホルダー 6"/>
          <p:cNvSpPr>
            <a:spLocks noGrp="1"/>
          </p:cNvSpPr>
          <p:nvPr>
            <p:ph type="body" sz="quarter" idx="13"/>
          </p:nvPr>
        </p:nvSpPr>
        <p:spPr/>
        <p:txBody>
          <a:bodyPr>
            <a:normAutofit fontScale="92500" lnSpcReduction="20000"/>
          </a:bodyPr>
          <a:lstStyle/>
          <a:p>
            <a:r>
              <a:rPr lang="en-US" altLang="ja-JP" dirty="0" err="1" smtClean="0"/>
              <a:t>Choix</a:t>
            </a:r>
            <a:r>
              <a:rPr lang="en-US" altLang="ja-JP" dirty="0" smtClean="0"/>
              <a:t> du </a:t>
            </a:r>
            <a:r>
              <a:rPr lang="en-US" altLang="ja-JP" dirty="0" err="1" smtClean="0"/>
              <a:t>capteur</a:t>
            </a:r>
            <a:r>
              <a:rPr lang="en-US" altLang="ja-JP" dirty="0" smtClean="0"/>
              <a:t> de </a:t>
            </a:r>
            <a:r>
              <a:rPr lang="en-US" altLang="ja-JP" dirty="0" err="1" smtClean="0"/>
              <a:t>fréquence</a:t>
            </a:r>
            <a:r>
              <a:rPr lang="en-US" altLang="ja-JP" dirty="0" smtClean="0"/>
              <a:t> </a:t>
            </a:r>
            <a:r>
              <a:rPr lang="en-US" altLang="ja-JP" dirty="0" err="1" smtClean="0"/>
              <a:t>cardiaque</a:t>
            </a:r>
            <a:endParaRPr kumimoji="1" lang="ja-JP" altLang="en-US" dirty="0"/>
          </a:p>
        </p:txBody>
      </p:sp>
      <p:sp>
        <p:nvSpPr>
          <p:cNvPr id="9" name="テキスト プレースホルダー 8"/>
          <p:cNvSpPr>
            <a:spLocks noGrp="1"/>
          </p:cNvSpPr>
          <p:nvPr>
            <p:ph type="body" sz="quarter" idx="15"/>
          </p:nvPr>
        </p:nvSpPr>
        <p:spPr>
          <a:xfrm>
            <a:off x="8011062" y="3460832"/>
            <a:ext cx="8732894" cy="4135572"/>
          </a:xfrm>
        </p:spPr>
        <p:txBody>
          <a:bodyPr>
            <a:normAutofit/>
          </a:bodyPr>
          <a:lstStyle/>
          <a:p>
            <a:r>
              <a:rPr lang="fr-FR" dirty="0"/>
              <a:t>M</a:t>
            </a:r>
            <a:r>
              <a:rPr lang="fr-FR" dirty="0" smtClean="0"/>
              <a:t>odule électronique </a:t>
            </a:r>
            <a:r>
              <a:rPr lang="fr-FR" dirty="0"/>
              <a:t>utilisée pour mesurer l'activité électrique du cœur</a:t>
            </a:r>
            <a:r>
              <a:rPr lang="fr-FR" dirty="0" smtClean="0"/>
              <a:t>.</a:t>
            </a:r>
          </a:p>
          <a:p>
            <a:pPr marL="342900" indent="-342900">
              <a:buFont typeface="Wingdings" panose="05000000000000000000" pitchFamily="2" charset="2"/>
              <a:buChar char="§"/>
            </a:pPr>
            <a:r>
              <a:rPr lang="fr-FR" dirty="0"/>
              <a:t>E</a:t>
            </a:r>
            <a:r>
              <a:rPr lang="fr-FR" dirty="0" smtClean="0"/>
              <a:t>xtraire</a:t>
            </a:r>
            <a:r>
              <a:rPr lang="fr-FR" dirty="0"/>
              <a:t>, amplifier et filtrer les </a:t>
            </a:r>
            <a:r>
              <a:rPr lang="fr-FR" dirty="0" smtClean="0"/>
              <a:t>signaux.</a:t>
            </a:r>
          </a:p>
          <a:p>
            <a:pPr marL="342900" indent="-342900">
              <a:buFont typeface="Wingdings" panose="05000000000000000000" pitchFamily="2" charset="2"/>
              <a:buChar char="§"/>
            </a:pPr>
            <a:r>
              <a:rPr lang="fr-FR" dirty="0" smtClean="0"/>
              <a:t>Agir </a:t>
            </a:r>
            <a:r>
              <a:rPr lang="fr-FR" dirty="0"/>
              <a:t>comme un amplificateur </a:t>
            </a:r>
            <a:r>
              <a:rPr lang="fr-FR" dirty="0" smtClean="0"/>
              <a:t>pour </a:t>
            </a:r>
            <a:r>
              <a:rPr lang="fr-FR" dirty="0"/>
              <a:t>aider à obtenir facilement un signal </a:t>
            </a:r>
            <a:r>
              <a:rPr lang="fr-FR" dirty="0" smtClean="0"/>
              <a:t>clair.</a:t>
            </a:r>
          </a:p>
          <a:p>
            <a:endParaRPr kumimoji="1" lang="ja-JP" altLang="en-US" dirty="0"/>
          </a:p>
        </p:txBody>
      </p:sp>
      <p:sp>
        <p:nvSpPr>
          <p:cNvPr id="10" name="テキスト プレースホルダー 9"/>
          <p:cNvSpPr>
            <a:spLocks noGrp="1"/>
          </p:cNvSpPr>
          <p:nvPr>
            <p:ph type="body" sz="quarter" idx="16"/>
          </p:nvPr>
        </p:nvSpPr>
        <p:spPr>
          <a:xfrm>
            <a:off x="8011062" y="2285942"/>
            <a:ext cx="8732894" cy="936104"/>
          </a:xfrm>
        </p:spPr>
        <p:txBody>
          <a:bodyPr>
            <a:normAutofit fontScale="77500" lnSpcReduction="20000"/>
          </a:bodyPr>
          <a:lstStyle/>
          <a:p>
            <a:r>
              <a:rPr lang="fr-FR" dirty="0"/>
              <a:t>Moniteur de fréquence cardiaque AD8232</a:t>
            </a:r>
          </a:p>
        </p:txBody>
      </p:sp>
      <p:pic>
        <p:nvPicPr>
          <p:cNvPr id="11" name="Espace réservé pour une image  10"/>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2067923" y="3222046"/>
            <a:ext cx="4916413" cy="4916413"/>
          </a:xfrm>
        </p:spPr>
      </p:pic>
    </p:spTree>
    <p:extLst>
      <p:ext uri="{BB962C8B-B14F-4D97-AF65-F5344CB8AC3E}">
        <p14:creationId xmlns:p14="http://schemas.microsoft.com/office/powerpoint/2010/main" val="3153596310"/>
      </p:ext>
    </p:extLst>
  </p:cSld>
  <p:clrMapOvr>
    <a:masterClrMapping/>
  </p:clrMapOvr>
  <p:transition spd="slow" advTm="6504">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23"/>
          <p:cNvSpPr>
            <a:spLocks noGrp="1"/>
          </p:cNvSpPr>
          <p:nvPr>
            <p:ph type="title"/>
          </p:nvPr>
        </p:nvSpPr>
        <p:spPr/>
        <p:txBody>
          <a:bodyPr/>
          <a:lstStyle/>
          <a:p>
            <a:r>
              <a:rPr lang="en-US" altLang="ja-JP" dirty="0" err="1" smtClean="0"/>
              <a:t>Filtrage</a:t>
            </a:r>
            <a:r>
              <a:rPr lang="en-US" altLang="ja-JP" dirty="0" smtClean="0"/>
              <a:t> de</a:t>
            </a:r>
            <a:r>
              <a:rPr kumimoji="1" lang="en-US" altLang="ja-JP" dirty="0" smtClean="0"/>
              <a:t> </a:t>
            </a:r>
            <a:r>
              <a:rPr lang="en-US" altLang="ja-JP" dirty="0" smtClean="0">
                <a:solidFill>
                  <a:schemeClr val="accent1"/>
                </a:solidFill>
                <a:latin typeface="Route 159 Bold" pitchFamily="50" charset="0"/>
              </a:rPr>
              <a:t>signal ECG</a:t>
            </a:r>
            <a:endParaRPr kumimoji="1" lang="ja-JP" altLang="en-US" dirty="0">
              <a:solidFill>
                <a:schemeClr val="accent1"/>
              </a:solidFill>
              <a:latin typeface="Route 159 Bold" pitchFamily="50" charset="0"/>
            </a:endParaRPr>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14</a:t>
            </a:fld>
            <a:endParaRPr lang="ja-JP" altLang="en-US"/>
          </a:p>
        </p:txBody>
      </p:sp>
      <p:sp>
        <p:nvSpPr>
          <p:cNvPr id="28" name="テキスト プレースホルダー 27"/>
          <p:cNvSpPr>
            <a:spLocks noGrp="1"/>
          </p:cNvSpPr>
          <p:nvPr>
            <p:ph type="body" sz="quarter" idx="16"/>
          </p:nvPr>
        </p:nvSpPr>
        <p:spPr/>
        <p:txBody>
          <a:bodyPr>
            <a:normAutofit lnSpcReduction="10000"/>
          </a:bodyPr>
          <a:lstStyle/>
          <a:p>
            <a:r>
              <a:rPr lang="en-US" altLang="ja-JP" dirty="0" smtClean="0"/>
              <a:t>Signal original</a:t>
            </a:r>
            <a:endParaRPr kumimoji="1" lang="ja-JP" altLang="en-US" dirty="0"/>
          </a:p>
        </p:txBody>
      </p:sp>
      <p:sp>
        <p:nvSpPr>
          <p:cNvPr id="30" name="テキスト プレースホルダー 29"/>
          <p:cNvSpPr>
            <a:spLocks noGrp="1"/>
          </p:cNvSpPr>
          <p:nvPr>
            <p:ph type="body" sz="quarter" idx="18"/>
          </p:nvPr>
        </p:nvSpPr>
        <p:spPr/>
        <p:txBody>
          <a:bodyPr>
            <a:normAutofit lnSpcReduction="10000"/>
          </a:bodyPr>
          <a:lstStyle/>
          <a:p>
            <a:r>
              <a:rPr lang="en-US" altLang="ja-JP" dirty="0" smtClean="0"/>
              <a:t>Signal </a:t>
            </a:r>
            <a:r>
              <a:rPr lang="en-US" altLang="ja-JP" dirty="0" err="1" smtClean="0"/>
              <a:t>filtré</a:t>
            </a:r>
            <a:endParaRPr kumimoji="1" lang="ja-JP" altLang="en-US" dirty="0"/>
          </a:p>
        </p:txBody>
      </p:sp>
      <p:sp>
        <p:nvSpPr>
          <p:cNvPr id="31" name="テキスト プレースホルダー 30"/>
          <p:cNvSpPr>
            <a:spLocks noGrp="1"/>
          </p:cNvSpPr>
          <p:nvPr>
            <p:ph type="body" sz="quarter" idx="19"/>
          </p:nvPr>
        </p:nvSpPr>
        <p:spPr>
          <a:xfrm>
            <a:off x="10647831" y="7467596"/>
            <a:ext cx="7762991" cy="1632861"/>
          </a:xfrm>
        </p:spPr>
        <p:txBody>
          <a:bodyPr/>
          <a:lstStyle/>
          <a:p>
            <a:pPr marL="342900" indent="-342900">
              <a:buFontTx/>
              <a:buChar char="-"/>
            </a:pPr>
            <a:r>
              <a:rPr lang="fr-FR" dirty="0" smtClean="0"/>
              <a:t>Un </a:t>
            </a:r>
            <a:r>
              <a:rPr lang="fr-FR" dirty="0"/>
              <a:t>filtre passe </a:t>
            </a:r>
            <a:r>
              <a:rPr lang="fr-FR" dirty="0" smtClean="0"/>
              <a:t>bande.</a:t>
            </a:r>
          </a:p>
        </p:txBody>
      </p:sp>
      <p:pic>
        <p:nvPicPr>
          <p:cNvPr id="7" name="Espace réservé pour une image  6"/>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0832389" y="3648656"/>
            <a:ext cx="6589807" cy="3657600"/>
          </a:xfrm>
        </p:spPr>
      </p:pic>
      <p:pic>
        <p:nvPicPr>
          <p:cNvPr id="3080" name="Picture 8" descr="https://lh4.googleusercontent.com/_cRxWd4n0Zco8z-075xEeO8gO-PvrYJxkSfpde49ADOrDlSoSHy4yjF1WoZy8jm4FFKy9thT1s4hrsIKGHV37B5cy7JAJPxMQS82sY3RrvDxM8_jCYcrLykHmbPzelPH"/>
          <p:cNvPicPr>
            <a:picLocks noGrp="1" noChangeAspect="1" noChangeArrowheads="1"/>
          </p:cNvPicPr>
          <p:nvPr>
            <p:ph type="pic" sz="quarter" idx="14"/>
          </p:nvPr>
        </p:nvPicPr>
        <p:blipFill>
          <a:blip r:embed="rId4">
            <a:extLst>
              <a:ext uri="{28A0092B-C50C-407E-A947-70E740481C1C}">
                <a14:useLocalDpi xmlns:a14="http://schemas.microsoft.com/office/drawing/2010/main" val="0"/>
              </a:ext>
            </a:extLst>
          </a:blip>
          <a:stretch>
            <a:fillRect/>
          </a:stretch>
        </p:blipFill>
        <p:spPr bwMode="auto">
          <a:xfrm>
            <a:off x="1342103" y="2208375"/>
            <a:ext cx="6282813" cy="4116326"/>
          </a:xfrm>
          <a:prstGeom prst="rect">
            <a:avLst/>
          </a:prstGeom>
          <a:noFill/>
          <a:extLst>
            <a:ext uri="{909E8E84-426E-40DD-AFC4-6F175D3DCCD1}">
              <a14:hiddenFill xmlns:a14="http://schemas.microsoft.com/office/drawing/2010/main">
                <a:solidFill>
                  <a:srgbClr val="FFFFFF"/>
                </a:solidFill>
              </a14:hiddenFill>
            </a:ext>
          </a:extLst>
        </p:spPr>
      </p:pic>
      <p:sp>
        <p:nvSpPr>
          <p:cNvPr id="8" name="Espace réservé du texte 7"/>
          <p:cNvSpPr>
            <a:spLocks noGrp="1"/>
          </p:cNvSpPr>
          <p:nvPr>
            <p:ph type="body" sz="quarter" idx="17"/>
          </p:nvPr>
        </p:nvSpPr>
        <p:spPr>
          <a:xfrm>
            <a:off x="1940796" y="7467596"/>
            <a:ext cx="6086591" cy="2119087"/>
          </a:xfrm>
        </p:spPr>
        <p:txBody>
          <a:bodyPr>
            <a:normAutofit/>
          </a:bodyPr>
          <a:lstStyle/>
          <a:p>
            <a:r>
              <a:rPr lang="fr-FR" dirty="0" smtClean="0"/>
              <a:t>Des hautes </a:t>
            </a:r>
            <a:r>
              <a:rPr lang="fr-FR" dirty="0"/>
              <a:t>fréquences dues </a:t>
            </a:r>
            <a:r>
              <a:rPr lang="fr-FR" dirty="0" smtClean="0"/>
              <a:t>aux :</a:t>
            </a:r>
          </a:p>
          <a:p>
            <a:pPr marL="342900" indent="-342900">
              <a:buFont typeface="Wingdings" panose="05000000000000000000" pitchFamily="2" charset="2"/>
              <a:buChar char="§"/>
            </a:pPr>
            <a:r>
              <a:rPr lang="fr-FR" dirty="0" smtClean="0"/>
              <a:t>Mouvements </a:t>
            </a:r>
            <a:r>
              <a:rPr lang="fr-FR" dirty="0"/>
              <a:t>de la </a:t>
            </a:r>
            <a:r>
              <a:rPr lang="fr-FR" dirty="0" smtClean="0"/>
              <a:t>personne.</a:t>
            </a:r>
          </a:p>
          <a:p>
            <a:pPr marL="342900" indent="-342900">
              <a:buFont typeface="Wingdings" panose="05000000000000000000" pitchFamily="2" charset="2"/>
              <a:buChar char="§"/>
            </a:pPr>
            <a:r>
              <a:rPr lang="fr-FR" dirty="0" smtClean="0"/>
              <a:t>Mauvais </a:t>
            </a:r>
            <a:r>
              <a:rPr lang="fr-FR" dirty="0"/>
              <a:t>contact entre les électrodes et la </a:t>
            </a:r>
            <a:r>
              <a:rPr lang="fr-FR" dirty="0" smtClean="0"/>
              <a:t>peau.</a:t>
            </a:r>
          </a:p>
          <a:p>
            <a:pPr marL="342900" indent="-342900">
              <a:buFont typeface="Wingdings" panose="05000000000000000000" pitchFamily="2" charset="2"/>
              <a:buChar char="§"/>
            </a:pPr>
            <a:r>
              <a:rPr lang="fr-FR" dirty="0"/>
              <a:t>I</a:t>
            </a:r>
            <a:r>
              <a:rPr lang="fr-FR" dirty="0" smtClean="0"/>
              <a:t>nterférence </a:t>
            </a:r>
            <a:r>
              <a:rPr lang="fr-FR" dirty="0"/>
              <a:t>avec les appareils électroniques.</a:t>
            </a:r>
          </a:p>
          <a:p>
            <a:endParaRPr lang="fr-FR" dirty="0"/>
          </a:p>
        </p:txBody>
      </p:sp>
      <p:sp>
        <p:nvSpPr>
          <p:cNvPr id="9" name="Espace réservé du texte 8"/>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2056244863"/>
      </p:ext>
    </p:extLst>
  </p:cSld>
  <p:clrMapOvr>
    <a:masterClrMapping/>
  </p:clrMapOvr>
  <p:transition spd="slow" advTm="7238">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2816351" y="659180"/>
            <a:ext cx="15663378" cy="1243961"/>
          </a:xfrm>
        </p:spPr>
        <p:txBody>
          <a:bodyPr>
            <a:noAutofit/>
          </a:bodyPr>
          <a:lstStyle/>
          <a:p>
            <a:r>
              <a:rPr lang="fr-FR" altLang="ja-JP" sz="4000" dirty="0"/>
              <a:t>Extraction des caractéristiques d’un </a:t>
            </a:r>
            <a:r>
              <a:rPr lang="en-US" altLang="ja-JP" sz="4000" dirty="0">
                <a:solidFill>
                  <a:schemeClr val="accent1"/>
                </a:solidFill>
                <a:latin typeface="Route 159 Bold" pitchFamily="50" charset="0"/>
              </a:rPr>
              <a:t>signal ECG</a:t>
            </a:r>
            <a:r>
              <a:rPr lang="fr-FR" altLang="ja-JP" sz="4000" dirty="0"/>
              <a:t/>
            </a:r>
            <a:br>
              <a:rPr lang="fr-FR" altLang="ja-JP" sz="4000" dirty="0"/>
            </a:br>
            <a:r>
              <a:rPr lang="en-US" altLang="ja-JP" sz="4000" dirty="0" smtClean="0"/>
              <a:t> </a:t>
            </a:r>
            <a:endParaRPr kumimoji="1" lang="ja-JP" altLang="en-US" sz="4000" dirty="0"/>
          </a:p>
        </p:txBody>
      </p:sp>
      <p:sp>
        <p:nvSpPr>
          <p:cNvPr id="8" name="テキスト プレースホルダー 7"/>
          <p:cNvSpPr>
            <a:spLocks noGrp="1"/>
          </p:cNvSpPr>
          <p:nvPr>
            <p:ph type="body" sz="quarter" idx="16"/>
          </p:nvPr>
        </p:nvSpPr>
        <p:spPr>
          <a:xfrm>
            <a:off x="323850" y="2767236"/>
            <a:ext cx="6155059" cy="4032448"/>
          </a:xfrm>
        </p:spPr>
        <p:txBody>
          <a:bodyPr>
            <a:normAutofit/>
          </a:bodyPr>
          <a:lstStyle/>
          <a:p>
            <a:r>
              <a:rPr lang="fr-FR" dirty="0"/>
              <a:t>E</a:t>
            </a:r>
            <a:r>
              <a:rPr lang="fr-FR" dirty="0" smtClean="0"/>
              <a:t>xtraction </a:t>
            </a:r>
            <a:r>
              <a:rPr lang="fr-FR" dirty="0"/>
              <a:t>des caractéristiques d’un signal ECG</a:t>
            </a:r>
            <a:endParaRPr kumimoji="1" lang="ja-JP" altLang="en-US" dirty="0"/>
          </a:p>
        </p:txBody>
      </p:sp>
      <p:sp>
        <p:nvSpPr>
          <p:cNvPr id="9" name="スライド番号プレースホルダー 8"/>
          <p:cNvSpPr>
            <a:spLocks noGrp="1"/>
          </p:cNvSpPr>
          <p:nvPr>
            <p:ph type="sldNum" sz="quarter" idx="11"/>
          </p:nvPr>
        </p:nvSpPr>
        <p:spPr/>
        <p:txBody>
          <a:bodyPr/>
          <a:lstStyle/>
          <a:p>
            <a:fld id="{E6459DFB-86F3-43FA-8567-2EA6E426AE90}" type="slidenum">
              <a:rPr lang="ja-JP" altLang="en-US" smtClean="0"/>
              <a:pPr/>
              <a:t>15</a:t>
            </a:fld>
            <a:endParaRPr lang="ja-JP" altLang="en-US"/>
          </a:p>
        </p:txBody>
      </p:sp>
      <p:pic>
        <p:nvPicPr>
          <p:cNvPr id="5" name="Espace réservé pour une image  4"/>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982966" y="2468695"/>
            <a:ext cx="10168204" cy="4527236"/>
          </a:xfrm>
        </p:spPr>
      </p:pic>
      <p:sp>
        <p:nvSpPr>
          <p:cNvPr id="2" name="Espace réservé du texte 1"/>
          <p:cNvSpPr>
            <a:spLocks noGrp="1"/>
          </p:cNvSpPr>
          <p:nvPr>
            <p:ph type="body" sz="quarter" idx="15"/>
          </p:nvPr>
        </p:nvSpPr>
        <p:spPr/>
        <p:txBody>
          <a:bodyPr/>
          <a:lstStyle/>
          <a:p>
            <a:endParaRPr lang="fr-FR" dirty="0"/>
          </a:p>
        </p:txBody>
      </p:sp>
      <p:sp>
        <p:nvSpPr>
          <p:cNvPr id="4" name="Espace réservé du texte 3"/>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3405222597"/>
      </p:ext>
    </p:extLst>
  </p:cSld>
  <p:clrMapOvr>
    <a:masterClrMapping/>
  </p:clrMapOvr>
  <p:transition spd="slow" advTm="6936">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800" dirty="0" err="1"/>
              <a:t>A</a:t>
            </a:r>
            <a:r>
              <a:rPr lang="en-US" altLang="ja-JP" sz="4800" dirty="0" err="1" smtClean="0"/>
              <a:t>pprentissage</a:t>
            </a:r>
            <a:r>
              <a:rPr lang="en-US" altLang="ja-JP" sz="4800" dirty="0" smtClean="0"/>
              <a:t> </a:t>
            </a:r>
            <a:r>
              <a:rPr lang="en-US" altLang="ja-JP" sz="4800" dirty="0" err="1"/>
              <a:t>automatique</a:t>
            </a:r>
            <a:endParaRPr kumimoji="1" lang="ja-JP" altLang="en-US" sz="4800"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16</a:t>
            </a:fld>
            <a:endParaRPr lang="ja-JP" altLang="en-US"/>
          </a:p>
        </p:txBody>
      </p:sp>
      <p:sp>
        <p:nvSpPr>
          <p:cNvPr id="6" name="テキスト プレースホルダー 5"/>
          <p:cNvSpPr>
            <a:spLocks noGrp="1"/>
          </p:cNvSpPr>
          <p:nvPr>
            <p:ph type="body" sz="quarter" idx="15"/>
          </p:nvPr>
        </p:nvSpPr>
        <p:spPr/>
        <p:txBody>
          <a:bodyPr/>
          <a:lstStyle/>
          <a:p>
            <a:r>
              <a:rPr lang="en-US" altLang="ja-JP" dirty="0" err="1"/>
              <a:t>Apprentissage</a:t>
            </a:r>
            <a:r>
              <a:rPr lang="en-US" altLang="ja-JP" dirty="0"/>
              <a:t> </a:t>
            </a:r>
            <a:r>
              <a:rPr lang="en-US" altLang="ja-JP" dirty="0" err="1"/>
              <a:t>supervisé</a:t>
            </a:r>
            <a:r>
              <a:rPr lang="en-US" altLang="ja-JP" dirty="0"/>
              <a:t> :</a:t>
            </a:r>
            <a:endParaRPr lang="ja-JP" altLang="en-US" dirty="0"/>
          </a:p>
        </p:txBody>
      </p:sp>
      <p:sp>
        <p:nvSpPr>
          <p:cNvPr id="7" name="テキスト プレースホルダー 6"/>
          <p:cNvSpPr>
            <a:spLocks noGrp="1"/>
          </p:cNvSpPr>
          <p:nvPr>
            <p:ph type="body" sz="quarter" idx="14"/>
          </p:nvPr>
        </p:nvSpPr>
        <p:spPr/>
        <p:txBody>
          <a:bodyPr/>
          <a:lstStyle/>
          <a:p>
            <a:r>
              <a:rPr lang="fr-FR" dirty="0" err="1"/>
              <a:t>Dοnnées</a:t>
            </a:r>
            <a:r>
              <a:rPr lang="fr-FR" dirty="0"/>
              <a:t> </a:t>
            </a:r>
            <a:r>
              <a:rPr lang="fr-FR" b="1" dirty="0">
                <a:solidFill>
                  <a:schemeClr val="accent1"/>
                </a:solidFill>
              </a:rPr>
              <a:t>labélisées.</a:t>
            </a:r>
            <a:endParaRPr lang="en-US" altLang="ja-JP" dirty="0"/>
          </a:p>
        </p:txBody>
      </p:sp>
      <p:sp>
        <p:nvSpPr>
          <p:cNvPr id="10" name="テキスト プレースホルダー 9"/>
          <p:cNvSpPr>
            <a:spLocks noGrp="1"/>
          </p:cNvSpPr>
          <p:nvPr>
            <p:ph type="body" sz="quarter" idx="16"/>
          </p:nvPr>
        </p:nvSpPr>
        <p:spPr>
          <a:xfrm>
            <a:off x="1973623" y="5989279"/>
            <a:ext cx="9819905" cy="790352"/>
          </a:xfrm>
        </p:spPr>
        <p:txBody>
          <a:bodyPr/>
          <a:lstStyle/>
          <a:p>
            <a:r>
              <a:rPr lang="en-US" altLang="ja-JP" dirty="0" err="1"/>
              <a:t>Apprentissage</a:t>
            </a:r>
            <a:r>
              <a:rPr lang="en-US" altLang="ja-JP" dirty="0"/>
              <a:t> non </a:t>
            </a:r>
            <a:r>
              <a:rPr lang="en-US" altLang="ja-JP" dirty="0" err="1"/>
              <a:t>supervisé</a:t>
            </a:r>
            <a:r>
              <a:rPr lang="en-US" altLang="ja-JP" dirty="0"/>
              <a:t> </a:t>
            </a:r>
            <a:r>
              <a:rPr lang="en-US" altLang="ja-JP" dirty="0" smtClean="0"/>
              <a:t>:</a:t>
            </a:r>
            <a:endParaRPr lang="ja-JP" altLang="en-US" dirty="0"/>
          </a:p>
        </p:txBody>
      </p:sp>
      <p:sp>
        <p:nvSpPr>
          <p:cNvPr id="8" name="テキスト プレースホルダー 7"/>
          <p:cNvSpPr>
            <a:spLocks noGrp="1"/>
          </p:cNvSpPr>
          <p:nvPr>
            <p:ph type="body" sz="quarter" idx="17"/>
          </p:nvPr>
        </p:nvSpPr>
        <p:spPr/>
        <p:txBody>
          <a:bodyPr/>
          <a:lstStyle/>
          <a:p>
            <a:r>
              <a:rPr lang="fr-FR" dirty="0"/>
              <a:t>Les </a:t>
            </a:r>
            <a:r>
              <a:rPr lang="fr-FR" dirty="0" err="1"/>
              <a:t>dοnnées</a:t>
            </a:r>
            <a:r>
              <a:rPr lang="fr-FR" dirty="0"/>
              <a:t> </a:t>
            </a:r>
            <a:r>
              <a:rPr lang="fr-FR" dirty="0" err="1"/>
              <a:t>sοnt</a:t>
            </a:r>
            <a:r>
              <a:rPr lang="fr-FR" dirty="0"/>
              <a:t> </a:t>
            </a:r>
            <a:r>
              <a:rPr lang="fr-FR" b="1" dirty="0" err="1">
                <a:solidFill>
                  <a:srgbClr val="87C32F"/>
                </a:solidFill>
              </a:rPr>
              <a:t>nοn</a:t>
            </a:r>
            <a:r>
              <a:rPr lang="fr-FR" b="1" dirty="0">
                <a:solidFill>
                  <a:srgbClr val="87C32F"/>
                </a:solidFill>
              </a:rPr>
              <a:t> étiquetées.</a:t>
            </a:r>
            <a:endParaRPr lang="ja-JP" altLang="en-US" dirty="0">
              <a:solidFill>
                <a:srgbClr val="87C32F"/>
              </a:solidFill>
            </a:endParaRPr>
          </a:p>
        </p:txBody>
      </p:sp>
      <p:sp>
        <p:nvSpPr>
          <p:cNvPr id="11" name="テキスト プレースホルダー 10"/>
          <p:cNvSpPr>
            <a:spLocks noGrp="1"/>
          </p:cNvSpPr>
          <p:nvPr>
            <p:ph type="body" sz="quarter" idx="18"/>
          </p:nvPr>
        </p:nvSpPr>
        <p:spPr>
          <a:xfrm>
            <a:off x="1973623" y="8169742"/>
            <a:ext cx="8847644" cy="790352"/>
          </a:xfrm>
        </p:spPr>
        <p:txBody>
          <a:bodyPr/>
          <a:lstStyle/>
          <a:p>
            <a:r>
              <a:rPr lang="en-US" altLang="ja-JP" dirty="0" err="1"/>
              <a:t>Apprentissage</a:t>
            </a:r>
            <a:r>
              <a:rPr lang="en-US" altLang="ja-JP" dirty="0"/>
              <a:t> semi-</a:t>
            </a:r>
            <a:r>
              <a:rPr lang="en-US" altLang="ja-JP" dirty="0" err="1"/>
              <a:t>supervisé</a:t>
            </a:r>
            <a:r>
              <a:rPr lang="en-US" altLang="ja-JP" dirty="0"/>
              <a:t> :</a:t>
            </a:r>
            <a:endParaRPr lang="ja-JP" altLang="en-US" dirty="0"/>
          </a:p>
        </p:txBody>
      </p:sp>
      <p:sp>
        <p:nvSpPr>
          <p:cNvPr id="9" name="テキスト プレースホルダー 8"/>
          <p:cNvSpPr>
            <a:spLocks noGrp="1"/>
          </p:cNvSpPr>
          <p:nvPr>
            <p:ph type="body" sz="quarter" idx="19"/>
          </p:nvPr>
        </p:nvSpPr>
        <p:spPr/>
        <p:txBody>
          <a:bodyPr/>
          <a:lstStyle/>
          <a:p>
            <a:r>
              <a:rPr lang="fr-FR" dirty="0" err="1"/>
              <a:t>Dοnnées</a:t>
            </a:r>
            <a:r>
              <a:rPr lang="fr-FR" dirty="0"/>
              <a:t> </a:t>
            </a:r>
            <a:r>
              <a:rPr lang="fr-FR" b="1" dirty="0">
                <a:solidFill>
                  <a:srgbClr val="FD497C"/>
                </a:solidFill>
              </a:rPr>
              <a:t>labélisées et non labélisées.</a:t>
            </a:r>
            <a:endParaRPr lang="en-US" altLang="ja-JP" dirty="0">
              <a:solidFill>
                <a:srgbClr val="FD497C"/>
              </a:solidFill>
            </a:endParaRPr>
          </a:p>
          <a:p>
            <a:endParaRPr lang="fr-FR" dirty="0"/>
          </a:p>
        </p:txBody>
      </p:sp>
      <p:sp>
        <p:nvSpPr>
          <p:cNvPr id="12" name="Espace réservé du texte 11"/>
          <p:cNvSpPr>
            <a:spLocks noGrp="1"/>
          </p:cNvSpPr>
          <p:nvPr>
            <p:ph type="body" sz="quarter" idx="13"/>
          </p:nvPr>
        </p:nvSpPr>
        <p:spPr>
          <a:xfrm>
            <a:off x="4408773" y="1717412"/>
            <a:ext cx="14329592" cy="1897320"/>
          </a:xfrm>
        </p:spPr>
        <p:txBody>
          <a:bodyPr>
            <a:normAutofit/>
          </a:bodyPr>
          <a:lstStyle/>
          <a:p>
            <a:endParaRPr lang="fr-FR" altLang="ja-JP" b="1" dirty="0">
              <a:solidFill>
                <a:schemeClr val="accent3"/>
              </a:solidFill>
              <a:ea typeface="Open Sans Semibold" panose="020B0706030804020204" pitchFamily="34" charset="0"/>
              <a:cs typeface="Open Sans Semibold" panose="020B0706030804020204" pitchFamily="34" charset="0"/>
            </a:endParaRPr>
          </a:p>
          <a:p>
            <a:r>
              <a:rPr lang="fr-FR" altLang="ja-JP" b="1" dirty="0" smtClean="0">
                <a:solidFill>
                  <a:schemeClr val="tx1"/>
                </a:solidFill>
                <a:ea typeface="Open Sans Semibold" panose="020B0706030804020204" pitchFamily="34" charset="0"/>
                <a:cs typeface="Open Sans Semibold" panose="020B0706030804020204" pitchFamily="34" charset="0"/>
              </a:rPr>
              <a:t>                  - </a:t>
            </a:r>
            <a:r>
              <a:rPr lang="fr-FR" altLang="ja-JP" b="1" dirty="0">
                <a:solidFill>
                  <a:schemeClr val="tx1"/>
                </a:solidFill>
                <a:ea typeface="Open Sans Semibold" panose="020B0706030804020204" pitchFamily="34" charset="0"/>
                <a:cs typeface="Open Sans Semibold" panose="020B0706030804020204" pitchFamily="34" charset="0"/>
              </a:rPr>
              <a:t>Un champs d’étude de l’intelligence artificielle.</a:t>
            </a:r>
            <a:endParaRPr lang="fr-FR" altLang="ja-JP" dirty="0">
              <a:solidFill>
                <a:schemeClr val="tx1"/>
              </a:solidFill>
            </a:endParaRPr>
          </a:p>
          <a:p>
            <a:r>
              <a:rPr lang="fr-FR" altLang="ja-JP" b="1" dirty="0">
                <a:solidFill>
                  <a:schemeClr val="tx1"/>
                </a:solidFill>
                <a:ea typeface="Open Sans Semibold" panose="020B0706030804020204" pitchFamily="34" charset="0"/>
                <a:cs typeface="Open Sans Semibold" panose="020B0706030804020204" pitchFamily="34" charset="0"/>
              </a:rPr>
              <a:t>- Donner aux ordinateurs la capacité d' apprendre  à partir de données.</a:t>
            </a:r>
            <a:endParaRPr lang="ja-JP" altLang="en-US" dirty="0">
              <a:solidFill>
                <a:schemeClr val="tx1"/>
              </a:solidFill>
            </a:endParaRPr>
          </a:p>
          <a:p>
            <a:endParaRPr lang="fr-FR" dirty="0"/>
          </a:p>
        </p:txBody>
      </p:sp>
    </p:spTree>
    <p:extLst>
      <p:ext uri="{BB962C8B-B14F-4D97-AF65-F5344CB8AC3E}">
        <p14:creationId xmlns:p14="http://schemas.microsoft.com/office/powerpoint/2010/main" val="2435991450"/>
      </p:ext>
    </p:extLst>
  </p:cSld>
  <p:clrMapOvr>
    <a:masterClrMapping/>
  </p:clrMapOvr>
  <p:transition spd="slow" advTm="8307">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4007200" y="2047156"/>
            <a:ext cx="10977161" cy="4600387"/>
          </a:xfrm>
        </p:spPr>
      </p:pic>
      <p:sp>
        <p:nvSpPr>
          <p:cNvPr id="12" name="タイトル 11"/>
          <p:cNvSpPr>
            <a:spLocks noGrp="1"/>
          </p:cNvSpPr>
          <p:nvPr>
            <p:ph type="title"/>
          </p:nvPr>
        </p:nvSpPr>
        <p:spPr>
          <a:xfrm>
            <a:off x="3072630" y="246956"/>
            <a:ext cx="15539835" cy="1203151"/>
          </a:xfrm>
        </p:spPr>
        <p:txBody>
          <a:bodyPr>
            <a:noAutofit/>
          </a:bodyPr>
          <a:lstStyle/>
          <a:p>
            <a:r>
              <a:rPr lang="fr-FR" sz="4000" dirty="0" smtClean="0"/>
              <a:t>Choix </a:t>
            </a:r>
            <a:r>
              <a:rPr lang="fr-FR" sz="4000" dirty="0"/>
              <a:t>d’algorithme d’apprentissage automatique</a:t>
            </a:r>
            <a:endParaRPr lang="ja-JP" altLang="en-US" sz="4000" dirty="0"/>
          </a:p>
        </p:txBody>
      </p:sp>
      <p:sp>
        <p:nvSpPr>
          <p:cNvPr id="24" name="スライド番号プレースホルダー 23"/>
          <p:cNvSpPr>
            <a:spLocks noGrp="1"/>
          </p:cNvSpPr>
          <p:nvPr>
            <p:ph type="sldNum" sz="quarter" idx="11"/>
          </p:nvPr>
        </p:nvSpPr>
        <p:spPr/>
        <p:txBody>
          <a:bodyPr/>
          <a:lstStyle/>
          <a:p>
            <a:fld id="{E6459DFB-86F3-43FA-8567-2EA6E426AE90}" type="slidenum">
              <a:rPr lang="ja-JP" altLang="en-US" smtClean="0"/>
              <a:pPr/>
              <a:t>17</a:t>
            </a:fld>
            <a:endParaRPr lang="ja-JP" altLang="en-US"/>
          </a:p>
        </p:txBody>
      </p:sp>
      <p:sp>
        <p:nvSpPr>
          <p:cNvPr id="22" name="テキスト プレースホルダー 21"/>
          <p:cNvSpPr>
            <a:spLocks noGrp="1"/>
          </p:cNvSpPr>
          <p:nvPr>
            <p:ph type="body" sz="quarter" idx="19"/>
          </p:nvPr>
        </p:nvSpPr>
        <p:spPr/>
        <p:txBody>
          <a:bodyPr>
            <a:normAutofit fontScale="62500" lnSpcReduction="20000"/>
          </a:bodyPr>
          <a:lstStyle/>
          <a:p>
            <a:r>
              <a:rPr lang="fr-FR" dirty="0"/>
              <a:t>Organigramme pour aider à choisir un algorithme d’apprentissage </a:t>
            </a:r>
            <a:r>
              <a:rPr lang="fr-FR" dirty="0" smtClean="0"/>
              <a:t>automatique</a:t>
            </a:r>
            <a:endParaRPr kumimoji="1" lang="ja-JP" altLang="en-US" dirty="0"/>
          </a:p>
        </p:txBody>
      </p:sp>
      <p:sp>
        <p:nvSpPr>
          <p:cNvPr id="4" name="Espace réservé du texte 3"/>
          <p:cNvSpPr>
            <a:spLocks noGrp="1"/>
          </p:cNvSpPr>
          <p:nvPr>
            <p:ph type="body" sz="quarter" idx="17"/>
          </p:nvPr>
        </p:nvSpPr>
        <p:spPr/>
        <p:txBody>
          <a:bodyPr/>
          <a:lstStyle/>
          <a:p>
            <a:r>
              <a:rPr lang="fr-FR" dirty="0" smtClean="0"/>
              <a:t>La taille </a:t>
            </a:r>
            <a:r>
              <a:rPr lang="fr-FR" dirty="0"/>
              <a:t>des données et la catégorie (supervisé, non supervisé). </a:t>
            </a:r>
          </a:p>
        </p:txBody>
      </p:sp>
      <p:sp>
        <p:nvSpPr>
          <p:cNvPr id="2" name="Espace réservé du texte 1"/>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101110476"/>
      </p:ext>
    </p:extLst>
  </p:cSld>
  <p:clrMapOvr>
    <a:masterClrMapping/>
  </p:clrMapOvr>
  <p:transition spd="slow" advTm="5190">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a:xfrm>
            <a:off x="3072630" y="175682"/>
            <a:ext cx="14349567" cy="1203151"/>
          </a:xfrm>
        </p:spPr>
        <p:txBody>
          <a:bodyPr>
            <a:noAutofit/>
          </a:bodyPr>
          <a:lstStyle/>
          <a:p>
            <a:r>
              <a:rPr lang="fr-FR" sz="3600" dirty="0" smtClean="0"/>
              <a:t>Les étapes</a:t>
            </a:r>
            <a:r>
              <a:rPr lang="fr-FR" sz="3600" dirty="0"/>
              <a:t> </a:t>
            </a:r>
            <a:r>
              <a:rPr lang="fr-FR" sz="3600" dirty="0" smtClean="0"/>
              <a:t>pour appliquer l’</a:t>
            </a:r>
            <a:r>
              <a:rPr lang="en-US" altLang="ja-JP" sz="3600" dirty="0" err="1" smtClean="0"/>
              <a:t>Apprentissage</a:t>
            </a:r>
            <a:r>
              <a:rPr lang="en-US" altLang="ja-JP" sz="3600" dirty="0" smtClean="0"/>
              <a:t> </a:t>
            </a:r>
            <a:r>
              <a:rPr lang="en-US" altLang="ja-JP" sz="3600" dirty="0" err="1">
                <a:solidFill>
                  <a:schemeClr val="accent1"/>
                </a:solidFill>
                <a:latin typeface="Route 159 Bold" pitchFamily="50" charset="0"/>
              </a:rPr>
              <a:t>automatique</a:t>
            </a:r>
            <a:endParaRPr kumimoji="1" lang="ja-JP" altLang="en-US" sz="3600" dirty="0"/>
          </a:p>
        </p:txBody>
      </p:sp>
      <p:sp>
        <p:nvSpPr>
          <p:cNvPr id="3" name="スライド番号プレースホルダー 2"/>
          <p:cNvSpPr>
            <a:spLocks noGrp="1"/>
          </p:cNvSpPr>
          <p:nvPr>
            <p:ph type="sldNum" sz="quarter" idx="11"/>
          </p:nvPr>
        </p:nvSpPr>
        <p:spPr/>
        <p:txBody>
          <a:bodyPr/>
          <a:lstStyle/>
          <a:p>
            <a:fld id="{E6459DFB-86F3-43FA-8567-2EA6E426AE90}" type="slidenum">
              <a:rPr lang="ja-JP" altLang="en-US" smtClean="0"/>
              <a:pPr/>
              <a:t>18</a:t>
            </a:fld>
            <a:endParaRPr lang="ja-JP" altLang="en-US"/>
          </a:p>
        </p:txBody>
      </p:sp>
      <p:sp>
        <p:nvSpPr>
          <p:cNvPr id="18" name="テキスト プレースホルダー 17"/>
          <p:cNvSpPr>
            <a:spLocks noGrp="1"/>
          </p:cNvSpPr>
          <p:nvPr>
            <p:ph type="body" sz="quarter" idx="21"/>
          </p:nvPr>
        </p:nvSpPr>
        <p:spPr/>
        <p:txBody>
          <a:bodyPr/>
          <a:lstStyle/>
          <a:p>
            <a:r>
              <a:rPr lang="en-US" altLang="ja-JP" sz="2400" dirty="0" err="1"/>
              <a:t>Collecte</a:t>
            </a:r>
            <a:r>
              <a:rPr lang="en-US" altLang="ja-JP" sz="2400" dirty="0"/>
              <a:t> de </a:t>
            </a:r>
            <a:r>
              <a:rPr lang="en-US" altLang="ja-JP" sz="2400" dirty="0" err="1"/>
              <a:t>données</a:t>
            </a:r>
            <a:endParaRPr kumimoji="1" lang="ja-JP" altLang="en-US" sz="2400" dirty="0"/>
          </a:p>
        </p:txBody>
      </p:sp>
      <p:sp>
        <p:nvSpPr>
          <p:cNvPr id="19" name="テキスト プレースホルダー 18"/>
          <p:cNvSpPr>
            <a:spLocks noGrp="1"/>
          </p:cNvSpPr>
          <p:nvPr>
            <p:ph type="body" sz="quarter" idx="24"/>
          </p:nvPr>
        </p:nvSpPr>
        <p:spPr>
          <a:xfrm>
            <a:off x="820329" y="8254825"/>
            <a:ext cx="4047543" cy="1223322"/>
          </a:xfrm>
        </p:spPr>
        <p:txBody>
          <a:bodyPr/>
          <a:lstStyle/>
          <a:p>
            <a:pPr algn="just"/>
            <a:r>
              <a:rPr lang="fr-FR" dirty="0"/>
              <a:t>La quantité et la qualité de </a:t>
            </a:r>
            <a:r>
              <a:rPr lang="fr-FR" dirty="0" smtClean="0"/>
              <a:t>données </a:t>
            </a:r>
            <a:r>
              <a:rPr lang="fr-FR" dirty="0"/>
              <a:t>déterminent la précision de notre modèle.</a:t>
            </a:r>
          </a:p>
          <a:p>
            <a:endParaRPr kumimoji="1" lang="ja-JP" altLang="en-US" dirty="0"/>
          </a:p>
        </p:txBody>
      </p:sp>
      <p:sp>
        <p:nvSpPr>
          <p:cNvPr id="20" name="テキスト プレースホルダー 19"/>
          <p:cNvSpPr>
            <a:spLocks noGrp="1"/>
          </p:cNvSpPr>
          <p:nvPr>
            <p:ph type="body" sz="quarter" idx="25"/>
          </p:nvPr>
        </p:nvSpPr>
        <p:spPr>
          <a:xfrm>
            <a:off x="2945778" y="4252819"/>
            <a:ext cx="4685963" cy="720080"/>
          </a:xfrm>
        </p:spPr>
        <p:txBody>
          <a:bodyPr/>
          <a:lstStyle/>
          <a:p>
            <a:r>
              <a:rPr lang="en-US" altLang="ja-JP" sz="2400" dirty="0" err="1"/>
              <a:t>Préparation</a:t>
            </a:r>
            <a:r>
              <a:rPr lang="en-US" altLang="ja-JP" sz="2400" dirty="0"/>
              <a:t> des </a:t>
            </a:r>
            <a:r>
              <a:rPr lang="en-US" altLang="ja-JP" sz="2400" dirty="0" err="1"/>
              <a:t>données</a:t>
            </a:r>
            <a:endParaRPr kumimoji="1" lang="ja-JP" altLang="en-US" sz="2400" dirty="0"/>
          </a:p>
        </p:txBody>
      </p:sp>
      <p:sp>
        <p:nvSpPr>
          <p:cNvPr id="21" name="テキスト プレースホルダー 20"/>
          <p:cNvSpPr>
            <a:spLocks noGrp="1"/>
          </p:cNvSpPr>
          <p:nvPr>
            <p:ph type="body" sz="quarter" idx="26"/>
          </p:nvPr>
        </p:nvSpPr>
        <p:spPr>
          <a:xfrm>
            <a:off x="3072630" y="2352299"/>
            <a:ext cx="4740208" cy="1998373"/>
          </a:xfrm>
        </p:spPr>
        <p:txBody>
          <a:bodyPr/>
          <a:lstStyle/>
          <a:p>
            <a:pPr algn="just"/>
            <a:r>
              <a:rPr lang="fr-FR" dirty="0" smtClean="0"/>
              <a:t>Gérer </a:t>
            </a:r>
            <a:r>
              <a:rPr lang="fr-FR" dirty="0"/>
              <a:t>les valeurs manquantes, éliminez </a:t>
            </a:r>
            <a:r>
              <a:rPr lang="fr-FR" dirty="0" smtClean="0"/>
              <a:t>les doublons, la </a:t>
            </a:r>
            <a:r>
              <a:rPr lang="fr-FR" dirty="0"/>
              <a:t>conversions de types de </a:t>
            </a:r>
            <a:r>
              <a:rPr lang="fr-FR" dirty="0" smtClean="0"/>
              <a:t>données.</a:t>
            </a:r>
            <a:endParaRPr lang="fr-FR" dirty="0"/>
          </a:p>
        </p:txBody>
      </p:sp>
      <p:sp>
        <p:nvSpPr>
          <p:cNvPr id="22" name="テキスト プレースホルダー 21"/>
          <p:cNvSpPr>
            <a:spLocks noGrp="1"/>
          </p:cNvSpPr>
          <p:nvPr>
            <p:ph type="body" sz="quarter" idx="27"/>
          </p:nvPr>
        </p:nvSpPr>
        <p:spPr>
          <a:xfrm>
            <a:off x="5532244" y="7006836"/>
            <a:ext cx="4727120" cy="720080"/>
          </a:xfrm>
        </p:spPr>
        <p:txBody>
          <a:bodyPr/>
          <a:lstStyle/>
          <a:p>
            <a:r>
              <a:rPr lang="fr-FR" altLang="ja-JP" sz="2400" dirty="0" smtClean="0"/>
              <a:t>Choisissez et former </a:t>
            </a:r>
            <a:r>
              <a:rPr lang="fr-FR" altLang="ja-JP" sz="2400" dirty="0"/>
              <a:t>un modèle</a:t>
            </a:r>
            <a:endParaRPr kumimoji="1" lang="ja-JP" altLang="en-US" sz="2400" dirty="0"/>
          </a:p>
        </p:txBody>
      </p:sp>
      <p:sp>
        <p:nvSpPr>
          <p:cNvPr id="23" name="テキスト プレースホルダー 22"/>
          <p:cNvSpPr>
            <a:spLocks noGrp="1"/>
          </p:cNvSpPr>
          <p:nvPr>
            <p:ph type="body" sz="quarter" idx="28"/>
          </p:nvPr>
        </p:nvSpPr>
        <p:spPr>
          <a:xfrm>
            <a:off x="5772214" y="7743427"/>
            <a:ext cx="4315683" cy="884379"/>
          </a:xfrm>
        </p:spPr>
        <p:txBody>
          <a:bodyPr/>
          <a:lstStyle/>
          <a:p>
            <a:pPr algn="just"/>
            <a:r>
              <a:rPr kumimoji="1" lang="fr-FR" altLang="ja-JP" dirty="0" smtClean="0"/>
              <a:t>Choisir l’algorithme et construire le modèle d’apprentissage automatique.</a:t>
            </a:r>
            <a:endParaRPr kumimoji="1" lang="ja-JP" altLang="en-US" dirty="0"/>
          </a:p>
        </p:txBody>
      </p:sp>
      <p:sp>
        <p:nvSpPr>
          <p:cNvPr id="24" name="テキスト プレースホルダー 23"/>
          <p:cNvSpPr>
            <a:spLocks noGrp="1"/>
          </p:cNvSpPr>
          <p:nvPr>
            <p:ph type="body" sz="quarter" idx="29"/>
          </p:nvPr>
        </p:nvSpPr>
        <p:spPr>
          <a:xfrm>
            <a:off x="8213061" y="3598022"/>
            <a:ext cx="4038886" cy="720080"/>
          </a:xfrm>
        </p:spPr>
        <p:txBody>
          <a:bodyPr/>
          <a:lstStyle/>
          <a:p>
            <a:r>
              <a:rPr lang="fr-FR" sz="2400" b="1" dirty="0"/>
              <a:t>Évaluer le modèle</a:t>
            </a:r>
          </a:p>
        </p:txBody>
      </p:sp>
      <p:sp>
        <p:nvSpPr>
          <p:cNvPr id="25" name="テキスト プレースホルダー 24"/>
          <p:cNvSpPr>
            <a:spLocks noGrp="1"/>
          </p:cNvSpPr>
          <p:nvPr>
            <p:ph type="body" sz="quarter" idx="30"/>
          </p:nvPr>
        </p:nvSpPr>
        <p:spPr>
          <a:xfrm>
            <a:off x="8231263" y="2592515"/>
            <a:ext cx="4056201" cy="1488578"/>
          </a:xfrm>
        </p:spPr>
        <p:txBody>
          <a:bodyPr/>
          <a:lstStyle/>
          <a:p>
            <a:r>
              <a:rPr lang="fr-FR" dirty="0" smtClean="0"/>
              <a:t>Tester </a:t>
            </a:r>
            <a:r>
              <a:rPr lang="fr-FR" dirty="0"/>
              <a:t>le modèle avec des données </a:t>
            </a:r>
            <a:r>
              <a:rPr lang="fr-FR" dirty="0" smtClean="0"/>
              <a:t>inédites.</a:t>
            </a:r>
            <a:endParaRPr lang="fr-FR" dirty="0"/>
          </a:p>
          <a:p>
            <a:r>
              <a:rPr kumimoji="1" lang="fr-FR" altLang="ja-JP" dirty="0" smtClean="0"/>
              <a:t> </a:t>
            </a:r>
            <a:endParaRPr kumimoji="1" lang="ja-JP" altLang="en-US" dirty="0"/>
          </a:p>
        </p:txBody>
      </p:sp>
      <p:sp>
        <p:nvSpPr>
          <p:cNvPr id="26" name="テキスト プレースホルダー 25"/>
          <p:cNvSpPr>
            <a:spLocks noGrp="1"/>
          </p:cNvSpPr>
          <p:nvPr>
            <p:ph type="body" sz="quarter" idx="31"/>
          </p:nvPr>
        </p:nvSpPr>
        <p:spPr>
          <a:xfrm>
            <a:off x="10418750" y="6484075"/>
            <a:ext cx="4525790" cy="720080"/>
          </a:xfrm>
        </p:spPr>
        <p:txBody>
          <a:bodyPr/>
          <a:lstStyle/>
          <a:p>
            <a:r>
              <a:rPr lang="en-US" altLang="ja-JP" sz="2400" dirty="0" err="1"/>
              <a:t>Réglage</a:t>
            </a:r>
            <a:r>
              <a:rPr lang="en-US" altLang="ja-JP" sz="2400" dirty="0"/>
              <a:t> des </a:t>
            </a:r>
            <a:r>
              <a:rPr lang="en-US" altLang="ja-JP" sz="2400" dirty="0" err="1"/>
              <a:t>paramètres</a:t>
            </a:r>
            <a:endParaRPr lang="ja-JP" altLang="en-US" sz="2400" dirty="0"/>
          </a:p>
        </p:txBody>
      </p:sp>
      <p:sp>
        <p:nvSpPr>
          <p:cNvPr id="27" name="テキスト プレースホルダー 26"/>
          <p:cNvSpPr>
            <a:spLocks noGrp="1"/>
          </p:cNvSpPr>
          <p:nvPr>
            <p:ph type="body" sz="quarter" idx="32"/>
          </p:nvPr>
        </p:nvSpPr>
        <p:spPr>
          <a:xfrm>
            <a:off x="10690313" y="7204155"/>
            <a:ext cx="4831627" cy="2273992"/>
          </a:xfrm>
        </p:spPr>
        <p:txBody>
          <a:bodyPr/>
          <a:lstStyle/>
          <a:p>
            <a:pPr algn="just"/>
            <a:r>
              <a:rPr lang="fr-FR" dirty="0"/>
              <a:t>Ajuster les paramètres du modèle pour améliorer les </a:t>
            </a:r>
            <a:r>
              <a:rPr lang="fr-FR" dirty="0" smtClean="0"/>
              <a:t>performances</a:t>
            </a:r>
            <a:r>
              <a:rPr lang="fr-FR" dirty="0"/>
              <a:t>.</a:t>
            </a:r>
          </a:p>
        </p:txBody>
      </p:sp>
      <p:sp>
        <p:nvSpPr>
          <p:cNvPr id="28" name="テキスト プレースホルダー 27"/>
          <p:cNvSpPr>
            <a:spLocks noGrp="1"/>
          </p:cNvSpPr>
          <p:nvPr>
            <p:ph type="body" sz="quarter" idx="33"/>
          </p:nvPr>
        </p:nvSpPr>
        <p:spPr>
          <a:xfrm>
            <a:off x="12833267" y="3056223"/>
            <a:ext cx="4571485" cy="720080"/>
          </a:xfrm>
        </p:spPr>
        <p:txBody>
          <a:bodyPr/>
          <a:lstStyle/>
          <a:p>
            <a:r>
              <a:rPr lang="en-US" altLang="ja-JP" sz="2400" dirty="0"/>
              <a:t>Faire des </a:t>
            </a:r>
            <a:r>
              <a:rPr lang="en-US" altLang="ja-JP" sz="2400" dirty="0" err="1"/>
              <a:t>prédictions</a:t>
            </a:r>
            <a:endParaRPr kumimoji="1" lang="ja-JP" altLang="en-US" sz="2400" dirty="0"/>
          </a:p>
        </p:txBody>
      </p:sp>
      <p:sp>
        <p:nvSpPr>
          <p:cNvPr id="29" name="テキスト プレースホルダー 28"/>
          <p:cNvSpPr>
            <a:spLocks noGrp="1"/>
          </p:cNvSpPr>
          <p:nvPr>
            <p:ph type="body" sz="quarter" idx="34"/>
          </p:nvPr>
        </p:nvSpPr>
        <p:spPr/>
        <p:txBody>
          <a:bodyPr/>
          <a:lstStyle/>
          <a:p>
            <a:pPr algn="just"/>
            <a:r>
              <a:rPr lang="fr-FR" dirty="0"/>
              <a:t>T</a:t>
            </a:r>
            <a:r>
              <a:rPr lang="fr-FR" dirty="0" smtClean="0"/>
              <a:t>ester </a:t>
            </a:r>
            <a:r>
              <a:rPr lang="fr-FR" dirty="0"/>
              <a:t>le </a:t>
            </a:r>
            <a:r>
              <a:rPr lang="fr-FR" dirty="0" smtClean="0"/>
              <a:t>modèle : une </a:t>
            </a:r>
            <a:r>
              <a:rPr lang="fr-FR" dirty="0"/>
              <a:t>meilleure approximation de la performance du modèle dans le monde </a:t>
            </a:r>
            <a:r>
              <a:rPr lang="fr-FR" dirty="0" smtClean="0"/>
              <a:t>réel.</a:t>
            </a:r>
            <a:endParaRPr kumimoji="1" lang="ja-JP" altLang="en-US" dirty="0"/>
          </a:p>
        </p:txBody>
      </p:sp>
      <p:sp>
        <p:nvSpPr>
          <p:cNvPr id="2" name="Espace réservé du texte 1"/>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67061137"/>
      </p:ext>
    </p:extLst>
  </p:cSld>
  <p:clrMapOvr>
    <a:masterClrMapping/>
  </p:clrMapOvr>
  <p:transition spd="slow" advTm="17892">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normAutofit/>
          </a:bodyPr>
          <a:lstStyle/>
          <a:p>
            <a:r>
              <a:rPr lang="en-US" altLang="ja-JP" sz="4800" dirty="0" err="1"/>
              <a:t>Algorithmes</a:t>
            </a:r>
            <a:r>
              <a:rPr lang="en-US" altLang="ja-JP" sz="4800" dirty="0"/>
              <a:t> </a:t>
            </a:r>
            <a:r>
              <a:rPr lang="en-US" altLang="ja-JP" sz="4800" dirty="0" err="1" smtClean="0"/>
              <a:t>d’pprentissage</a:t>
            </a:r>
            <a:r>
              <a:rPr lang="en-US" altLang="ja-JP" sz="4800" dirty="0" smtClean="0"/>
              <a:t> </a:t>
            </a:r>
            <a:r>
              <a:rPr lang="en-US" altLang="ja-JP" sz="4800" dirty="0" err="1">
                <a:solidFill>
                  <a:schemeClr val="accent1"/>
                </a:solidFill>
                <a:latin typeface="Route 159 Bold" pitchFamily="50" charset="0"/>
              </a:rPr>
              <a:t>automatique</a:t>
            </a:r>
            <a:endParaRPr kumimoji="1" lang="ja-JP" altLang="en-US" sz="4800" dirty="0">
              <a:solidFill>
                <a:schemeClr val="accent1"/>
              </a:solidFill>
              <a:latin typeface="Route 159 Bold" pitchFamily="50" charset="0"/>
            </a:endParaRPr>
          </a:p>
        </p:txBody>
      </p:sp>
      <p:sp>
        <p:nvSpPr>
          <p:cNvPr id="18" name="テキスト プレースホルダー 17"/>
          <p:cNvSpPr>
            <a:spLocks noGrp="1"/>
          </p:cNvSpPr>
          <p:nvPr>
            <p:ph type="body" sz="quarter" idx="21"/>
          </p:nvPr>
        </p:nvSpPr>
        <p:spPr>
          <a:xfrm>
            <a:off x="-290847" y="5900281"/>
            <a:ext cx="6725474" cy="534090"/>
          </a:xfrm>
        </p:spPr>
        <p:txBody>
          <a:bodyPr/>
          <a:lstStyle/>
          <a:p>
            <a:r>
              <a:rPr lang="fr-FR" altLang="ja-JP" sz="2400" dirty="0" smtClean="0"/>
              <a:t>Machine </a:t>
            </a:r>
            <a:r>
              <a:rPr lang="fr-FR" altLang="ja-JP" sz="2400" dirty="0"/>
              <a:t>à Vecteurs de </a:t>
            </a:r>
            <a:r>
              <a:rPr lang="fr-FR" altLang="ja-JP" sz="2400" dirty="0" smtClean="0"/>
              <a:t>Support</a:t>
            </a:r>
            <a:endParaRPr kumimoji="1" lang="ja-JP" altLang="en-US" sz="2400" dirty="0"/>
          </a:p>
        </p:txBody>
      </p:sp>
      <p:sp>
        <p:nvSpPr>
          <p:cNvPr id="20" name="テキスト プレースホルダー 19"/>
          <p:cNvSpPr>
            <a:spLocks noGrp="1"/>
          </p:cNvSpPr>
          <p:nvPr>
            <p:ph type="body" sz="quarter" idx="24"/>
          </p:nvPr>
        </p:nvSpPr>
        <p:spPr>
          <a:xfrm>
            <a:off x="686630" y="7200368"/>
            <a:ext cx="5534975" cy="989068"/>
          </a:xfrm>
        </p:spPr>
        <p:txBody>
          <a:bodyPr/>
          <a:lstStyle/>
          <a:p>
            <a:pPr marL="285750" indent="-285750" algn="just">
              <a:buFont typeface="Arial" panose="020B0604020202020204" pitchFamily="34" charset="0"/>
              <a:buChar char="•"/>
            </a:pPr>
            <a:r>
              <a:rPr lang="fr-FR" altLang="ja-JP" dirty="0" smtClean="0">
                <a:solidFill>
                  <a:schemeClr val="tx1"/>
                </a:solidFill>
              </a:rPr>
              <a:t>Trouver la </a:t>
            </a:r>
            <a:r>
              <a:rPr lang="fr-FR" altLang="ja-JP" dirty="0">
                <a:solidFill>
                  <a:schemeClr val="tx1"/>
                </a:solidFill>
              </a:rPr>
              <a:t>frontière entre les catégories</a:t>
            </a:r>
            <a:r>
              <a:rPr lang="fr-FR" altLang="ja-JP" dirty="0" smtClean="0">
                <a:solidFill>
                  <a:schemeClr val="tx1"/>
                </a:solidFill>
              </a:rPr>
              <a:t>.</a:t>
            </a:r>
          </a:p>
          <a:p>
            <a:pPr algn="just"/>
            <a:endParaRPr lang="fr-FR" altLang="ja-JP" dirty="0">
              <a:solidFill>
                <a:schemeClr val="tx1"/>
              </a:solidFill>
            </a:endParaRPr>
          </a:p>
        </p:txBody>
      </p:sp>
      <p:sp>
        <p:nvSpPr>
          <p:cNvPr id="22" name="テキスト プレースホルダー 21"/>
          <p:cNvSpPr>
            <a:spLocks noGrp="1"/>
          </p:cNvSpPr>
          <p:nvPr>
            <p:ph type="body" sz="quarter" idx="25"/>
          </p:nvPr>
        </p:nvSpPr>
        <p:spPr>
          <a:xfrm>
            <a:off x="7202413" y="5969315"/>
            <a:ext cx="4641244" cy="497169"/>
          </a:xfrm>
        </p:spPr>
        <p:txBody>
          <a:bodyPr/>
          <a:lstStyle/>
          <a:p>
            <a:r>
              <a:rPr lang="en-US" altLang="ja-JP" sz="2400" dirty="0" err="1" smtClean="0"/>
              <a:t>L’arbre</a:t>
            </a:r>
            <a:r>
              <a:rPr lang="en-US" altLang="ja-JP" sz="2400" dirty="0" smtClean="0"/>
              <a:t> de </a:t>
            </a:r>
            <a:r>
              <a:rPr lang="en-US" altLang="ja-JP" sz="2400" dirty="0" err="1" smtClean="0"/>
              <a:t>décision</a:t>
            </a:r>
            <a:endParaRPr lang="ja-JP" altLang="en-US" sz="2400" dirty="0"/>
          </a:p>
        </p:txBody>
      </p:sp>
      <p:sp>
        <p:nvSpPr>
          <p:cNvPr id="24" name="テキスト プレースホルダー 23"/>
          <p:cNvSpPr>
            <a:spLocks noGrp="1"/>
          </p:cNvSpPr>
          <p:nvPr>
            <p:ph type="body" sz="quarter" idx="26"/>
          </p:nvPr>
        </p:nvSpPr>
        <p:spPr>
          <a:xfrm>
            <a:off x="6990736" y="7200368"/>
            <a:ext cx="4984488" cy="1643461"/>
          </a:xfrm>
        </p:spPr>
        <p:txBody>
          <a:bodyPr/>
          <a:lstStyle/>
          <a:p>
            <a:pPr algn="just"/>
            <a:r>
              <a:rPr lang="fr-FR" dirty="0" smtClean="0">
                <a:solidFill>
                  <a:schemeClr val="tx1"/>
                </a:solidFill>
              </a:rPr>
              <a:t>Chaque </a:t>
            </a:r>
            <a:r>
              <a:rPr lang="fr-FR" dirty="0">
                <a:solidFill>
                  <a:schemeClr val="tx1"/>
                </a:solidFill>
              </a:rPr>
              <a:t>nœud </a:t>
            </a:r>
            <a:r>
              <a:rPr lang="fr-FR" dirty="0" err="1">
                <a:solidFill>
                  <a:schemeClr val="tx1"/>
                </a:solidFill>
              </a:rPr>
              <a:t>cοmpοrte</a:t>
            </a:r>
            <a:r>
              <a:rPr lang="fr-FR" dirty="0">
                <a:solidFill>
                  <a:schemeClr val="tx1"/>
                </a:solidFill>
              </a:rPr>
              <a:t> une </a:t>
            </a:r>
            <a:r>
              <a:rPr lang="fr-FR" dirty="0" err="1">
                <a:solidFill>
                  <a:schemeClr val="tx1"/>
                </a:solidFill>
              </a:rPr>
              <a:t>cοnditiοn</a:t>
            </a:r>
            <a:r>
              <a:rPr lang="fr-FR" dirty="0">
                <a:solidFill>
                  <a:schemeClr val="tx1"/>
                </a:solidFill>
              </a:rPr>
              <a:t>, et les branchements </a:t>
            </a:r>
            <a:r>
              <a:rPr lang="fr-FR" dirty="0" err="1">
                <a:solidFill>
                  <a:schemeClr val="tx1"/>
                </a:solidFill>
              </a:rPr>
              <a:t>sοnt</a:t>
            </a:r>
            <a:r>
              <a:rPr lang="fr-FR" dirty="0">
                <a:solidFill>
                  <a:schemeClr val="tx1"/>
                </a:solidFill>
              </a:rPr>
              <a:t> en </a:t>
            </a:r>
            <a:r>
              <a:rPr lang="fr-FR" dirty="0" err="1">
                <a:solidFill>
                  <a:schemeClr val="tx1"/>
                </a:solidFill>
              </a:rPr>
              <a:t>fοnctiοn</a:t>
            </a:r>
            <a:r>
              <a:rPr lang="fr-FR" dirty="0">
                <a:solidFill>
                  <a:schemeClr val="tx1"/>
                </a:solidFill>
              </a:rPr>
              <a:t> de cette </a:t>
            </a:r>
            <a:r>
              <a:rPr lang="fr-FR" dirty="0" err="1">
                <a:solidFill>
                  <a:schemeClr val="tx1"/>
                </a:solidFill>
              </a:rPr>
              <a:t>cοnditiοn</a:t>
            </a:r>
            <a:r>
              <a:rPr lang="fr-FR" dirty="0">
                <a:solidFill>
                  <a:schemeClr val="tx1"/>
                </a:solidFill>
              </a:rPr>
              <a:t> </a:t>
            </a:r>
            <a:r>
              <a:rPr lang="fr-FR" dirty="0" smtClean="0">
                <a:solidFill>
                  <a:schemeClr val="tx1"/>
                </a:solidFill>
              </a:rPr>
              <a:t>Plus </a:t>
            </a:r>
            <a:r>
              <a:rPr lang="fr-FR" dirty="0">
                <a:solidFill>
                  <a:schemeClr val="tx1"/>
                </a:solidFill>
              </a:rPr>
              <a:t>on descend dans l’arbre, plus on cumule les conditions</a:t>
            </a:r>
            <a:r>
              <a:rPr lang="fr-FR" dirty="0" smtClean="0">
                <a:solidFill>
                  <a:schemeClr val="tx1"/>
                </a:solidFill>
              </a:rPr>
              <a:t>.</a:t>
            </a:r>
            <a:endParaRPr lang="en-US" altLang="ja-JP" dirty="0">
              <a:solidFill>
                <a:schemeClr val="tx1"/>
              </a:solidFill>
            </a:endParaRPr>
          </a:p>
        </p:txBody>
      </p:sp>
      <p:sp>
        <p:nvSpPr>
          <p:cNvPr id="31" name="テキスト プレースホルダー 30"/>
          <p:cNvSpPr>
            <a:spLocks noGrp="1"/>
          </p:cNvSpPr>
          <p:nvPr>
            <p:ph type="body" sz="quarter" idx="27"/>
          </p:nvPr>
        </p:nvSpPr>
        <p:spPr>
          <a:xfrm>
            <a:off x="12494851" y="6017594"/>
            <a:ext cx="5910695" cy="505854"/>
          </a:xfrm>
        </p:spPr>
        <p:txBody>
          <a:bodyPr/>
          <a:lstStyle/>
          <a:p>
            <a:r>
              <a:rPr lang="fr-FR" altLang="ja-JP" sz="2000" dirty="0"/>
              <a:t>Méthode des k plus proches voisins </a:t>
            </a:r>
            <a:endParaRPr lang="en-US" altLang="ja-JP" sz="2000" dirty="0"/>
          </a:p>
        </p:txBody>
      </p:sp>
      <p:sp>
        <p:nvSpPr>
          <p:cNvPr id="32" name="テキスト プレースホルダー 31"/>
          <p:cNvSpPr>
            <a:spLocks noGrp="1"/>
          </p:cNvSpPr>
          <p:nvPr>
            <p:ph type="body" sz="quarter" idx="28"/>
          </p:nvPr>
        </p:nvSpPr>
        <p:spPr/>
        <p:txBody>
          <a:bodyPr/>
          <a:lstStyle/>
          <a:p>
            <a:r>
              <a:rPr lang="fr-FR" sz="2000" dirty="0" smtClean="0">
                <a:solidFill>
                  <a:schemeClr val="tx1"/>
                </a:solidFill>
              </a:rPr>
              <a:t>Déterminer les </a:t>
            </a:r>
            <a:r>
              <a:rPr lang="fr-FR" sz="2000" dirty="0">
                <a:solidFill>
                  <a:schemeClr val="tx1"/>
                </a:solidFill>
              </a:rPr>
              <a:t>objets similaires existent à </a:t>
            </a:r>
            <a:r>
              <a:rPr lang="fr-FR" sz="2000" dirty="0" smtClean="0">
                <a:solidFill>
                  <a:schemeClr val="tx1"/>
                </a:solidFill>
              </a:rPr>
              <a:t>proximité.</a:t>
            </a:r>
            <a:endParaRPr kumimoji="1" lang="ja-JP" altLang="en-US" sz="2000" dirty="0">
              <a:solidFill>
                <a:schemeClr val="tx1"/>
              </a:solidFill>
            </a:endParaRPr>
          </a:p>
        </p:txBody>
      </p:sp>
      <p:sp>
        <p:nvSpPr>
          <p:cNvPr id="35" name="テキスト プレースホルダー 34"/>
          <p:cNvSpPr>
            <a:spLocks noGrp="1"/>
          </p:cNvSpPr>
          <p:nvPr>
            <p:ph type="body" sz="quarter" idx="31"/>
          </p:nvPr>
        </p:nvSpPr>
        <p:spPr/>
        <p:txBody>
          <a:bodyPr/>
          <a:lstStyle/>
          <a:p>
            <a:r>
              <a:rPr lang="en-US" altLang="ja-JP" dirty="0" smtClean="0"/>
              <a:t>SVM</a:t>
            </a:r>
            <a:endParaRPr kumimoji="1" lang="ja-JP" altLang="en-US" dirty="0"/>
          </a:p>
        </p:txBody>
      </p:sp>
      <p:sp>
        <p:nvSpPr>
          <p:cNvPr id="36" name="テキスト プレースホルダー 35"/>
          <p:cNvSpPr>
            <a:spLocks noGrp="1"/>
          </p:cNvSpPr>
          <p:nvPr>
            <p:ph type="body" sz="quarter" idx="32"/>
          </p:nvPr>
        </p:nvSpPr>
        <p:spPr/>
        <p:txBody>
          <a:bodyPr/>
          <a:lstStyle/>
          <a:p>
            <a:r>
              <a:rPr lang="en-US" altLang="ja-JP" dirty="0"/>
              <a:t>decision tree</a:t>
            </a:r>
            <a:endParaRPr kumimoji="1" lang="ja-JP" altLang="en-US" dirty="0"/>
          </a:p>
        </p:txBody>
      </p:sp>
      <p:sp>
        <p:nvSpPr>
          <p:cNvPr id="37" name="テキスト プレースホルダー 36"/>
          <p:cNvSpPr>
            <a:spLocks noGrp="1"/>
          </p:cNvSpPr>
          <p:nvPr>
            <p:ph type="body" sz="quarter" idx="33"/>
          </p:nvPr>
        </p:nvSpPr>
        <p:spPr/>
        <p:txBody>
          <a:bodyPr/>
          <a:lstStyle/>
          <a:p>
            <a:r>
              <a:rPr lang="en-US" altLang="ja-JP" dirty="0" smtClean="0"/>
              <a:t>KNN</a:t>
            </a:r>
            <a:endParaRPr kumimoji="1" lang="ja-JP" altLang="en-US" dirty="0"/>
          </a:p>
        </p:txBody>
      </p:sp>
      <p:sp>
        <p:nvSpPr>
          <p:cNvPr id="5" name="スライド番号プレースホルダー 4"/>
          <p:cNvSpPr>
            <a:spLocks noGrp="1"/>
          </p:cNvSpPr>
          <p:nvPr>
            <p:ph type="sldNum" sz="quarter" idx="11"/>
          </p:nvPr>
        </p:nvSpPr>
        <p:spPr/>
        <p:txBody>
          <a:bodyPr/>
          <a:lstStyle/>
          <a:p>
            <a:fld id="{E6459DFB-86F3-43FA-8567-2EA6E426AE90}" type="slidenum">
              <a:rPr lang="ja-JP" altLang="en-US" smtClean="0"/>
              <a:pPr/>
              <a:t>19</a:t>
            </a:fld>
            <a:endParaRPr lang="ja-JP" altLang="en-US"/>
          </a:p>
        </p:txBody>
      </p:sp>
      <p:pic>
        <p:nvPicPr>
          <p:cNvPr id="8" name="Espace réservé pour une image  7"/>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473669" y="2553010"/>
            <a:ext cx="5197921" cy="34276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Espace réservé pour une image  9"/>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6673096" y="2557025"/>
            <a:ext cx="5302128" cy="3460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Espace réservé pour une image  13"/>
          <p:cNvPicPr>
            <a:picLocks noGrp="1" noChangeAspect="1"/>
          </p:cNvPicPr>
          <p:nvPr>
            <p:ph type="pic" sz="quarter" idx="16"/>
          </p:nvPr>
        </p:nvPicPr>
        <p:blipFill>
          <a:blip r:embed="rId5">
            <a:extLst>
              <a:ext uri="{28A0092B-C50C-407E-A947-70E740481C1C}">
                <a14:useLocalDpi xmlns:a14="http://schemas.microsoft.com/office/drawing/2010/main" val="0"/>
              </a:ext>
            </a:extLst>
          </a:blip>
          <a:stretch>
            <a:fillRect/>
          </a:stretch>
        </p:blipFill>
        <p:spPr>
          <a:xfrm>
            <a:off x="13217082" y="2553010"/>
            <a:ext cx="4466234" cy="3464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Espace réservé du texte 1"/>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78964390"/>
      </p:ext>
    </p:extLst>
  </p:cSld>
  <p:clrMapOvr>
    <a:masterClrMapping/>
  </p:clrMapOvr>
  <p:transition spd="slow" advTm="12913">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fr-FR" altLang="ja-JP" sz="8000" dirty="0"/>
              <a:t>	</a:t>
            </a:r>
            <a:r>
              <a:rPr lang="fr-FR" altLang="ja-JP" sz="8000" dirty="0" smtClean="0"/>
              <a:t>Authentification par</a:t>
            </a:r>
            <a:endParaRPr kumimoji="1" lang="ja-JP" altLang="en-US" sz="8000" dirty="0"/>
          </a:p>
        </p:txBody>
      </p:sp>
      <p:sp>
        <p:nvSpPr>
          <p:cNvPr id="7" name="テキスト プレースホルダー 6"/>
          <p:cNvSpPr>
            <a:spLocks noGrp="1"/>
          </p:cNvSpPr>
          <p:nvPr>
            <p:ph type="body" sz="quarter" idx="10"/>
          </p:nvPr>
        </p:nvSpPr>
        <p:spPr/>
        <p:txBody>
          <a:bodyPr/>
          <a:lstStyle/>
          <a:p>
            <a:pPr>
              <a:spcBef>
                <a:spcPct val="0"/>
              </a:spcBef>
            </a:pPr>
            <a:r>
              <a:rPr lang="en-US" altLang="ja-JP" sz="8000" dirty="0" smtClean="0">
                <a:solidFill>
                  <a:schemeClr val="accent1"/>
                </a:solidFill>
                <a:ea typeface="+mj-ea"/>
                <a:cs typeface="+mj-cs"/>
              </a:rPr>
              <a:t>signal </a:t>
            </a:r>
            <a:r>
              <a:rPr lang="en-US" altLang="ja-JP" sz="8000" dirty="0">
                <a:solidFill>
                  <a:schemeClr val="accent1"/>
                </a:solidFill>
                <a:ea typeface="+mj-ea"/>
                <a:cs typeface="+mj-cs"/>
              </a:rPr>
              <a:t>ECG</a:t>
            </a:r>
            <a:endParaRPr lang="ja-JP" altLang="en-US" sz="8000" dirty="0">
              <a:solidFill>
                <a:schemeClr val="accent1"/>
              </a:solidFill>
              <a:ea typeface="+mj-ea"/>
              <a:cs typeface="+mj-cs"/>
            </a:endParaRPr>
          </a:p>
        </p:txBody>
      </p:sp>
      <p:sp>
        <p:nvSpPr>
          <p:cNvPr id="2" name="Sous-titre 1"/>
          <p:cNvSpPr>
            <a:spLocks noGrp="1"/>
          </p:cNvSpPr>
          <p:nvPr>
            <p:ph type="subTitle" idx="1"/>
          </p:nvPr>
        </p:nvSpPr>
        <p:spPr/>
        <p:txBody>
          <a:bodyPr/>
          <a:lstStyle/>
          <a:p>
            <a:r>
              <a:rPr lang="fr-FR" dirty="0" smtClean="0"/>
              <a:t>Brahmi Mohamed Amine</a:t>
            </a:r>
          </a:p>
          <a:p>
            <a:r>
              <a:rPr lang="fr-FR" dirty="0" smtClean="0"/>
              <a:t>27/06/2019</a:t>
            </a:r>
            <a:endParaRPr lang="fr-FR" dirty="0"/>
          </a:p>
        </p:txBody>
      </p:sp>
    </p:spTree>
    <p:extLst>
      <p:ext uri="{BB962C8B-B14F-4D97-AF65-F5344CB8AC3E}">
        <p14:creationId xmlns:p14="http://schemas.microsoft.com/office/powerpoint/2010/main" val="397074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tretch>
            <a:fillRect/>
          </a:stretch>
        </p:blipFill>
        <p:spPr>
          <a:xfrm>
            <a:off x="260350" y="4269498"/>
            <a:ext cx="3313860" cy="1171938"/>
          </a:xfrm>
        </p:spPr>
      </p:pic>
      <p:pic>
        <p:nvPicPr>
          <p:cNvPr id="8" name="Espace réservé pour une image  7"/>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tretch>
            <a:fillRect/>
          </a:stretch>
        </p:blipFill>
        <p:spPr>
          <a:xfrm>
            <a:off x="4002578" y="4269498"/>
            <a:ext cx="3113309" cy="1171938"/>
          </a:xfrm>
        </p:spPr>
      </p:pic>
      <p:pic>
        <p:nvPicPr>
          <p:cNvPr id="9" name="Espace réservé pour une image  8"/>
          <p:cNvPicPr>
            <a:picLocks noGrp="1" noChangeAspect="1"/>
          </p:cNvPicPr>
          <p:nvPr>
            <p:ph type="pic" sz="quarter" idx="16"/>
          </p:nvPr>
        </p:nvPicPr>
        <p:blipFill>
          <a:blip r:embed="rId4">
            <a:extLst>
              <a:ext uri="{28A0092B-C50C-407E-A947-70E740481C1C}">
                <a14:useLocalDpi xmlns:a14="http://schemas.microsoft.com/office/drawing/2010/main" val="0"/>
              </a:ext>
            </a:extLst>
          </a:blip>
          <a:stretch>
            <a:fillRect/>
          </a:stretch>
        </p:blipFill>
        <p:spPr>
          <a:xfrm>
            <a:off x="7659403" y="4269498"/>
            <a:ext cx="2973763" cy="1171938"/>
          </a:xfrm>
        </p:spPr>
      </p:pic>
      <p:pic>
        <p:nvPicPr>
          <p:cNvPr id="10" name="Espace réservé pour une image  9"/>
          <p:cNvPicPr>
            <a:picLocks noGrp="1" noChangeAspect="1"/>
          </p:cNvPicPr>
          <p:nvPr>
            <p:ph type="pic" sz="quarter" idx="17"/>
          </p:nvPr>
        </p:nvPicPr>
        <p:blipFill>
          <a:blip r:embed="rId5" cstate="print">
            <a:extLst>
              <a:ext uri="{28A0092B-C50C-407E-A947-70E740481C1C}">
                <a14:useLocalDpi xmlns:a14="http://schemas.microsoft.com/office/drawing/2010/main" val="0"/>
              </a:ext>
            </a:extLst>
          </a:blip>
          <a:stretch>
            <a:fillRect/>
          </a:stretch>
        </p:blipFill>
        <p:spPr>
          <a:xfrm>
            <a:off x="10960825" y="4269498"/>
            <a:ext cx="3255421" cy="1171938"/>
          </a:xfrm>
        </p:spPr>
      </p:pic>
      <p:pic>
        <p:nvPicPr>
          <p:cNvPr id="11" name="Espace réservé pour une image  10"/>
          <p:cNvPicPr>
            <a:picLocks noGrp="1" noChangeAspect="1"/>
          </p:cNvPicPr>
          <p:nvPr>
            <p:ph type="pic" sz="quarter" idx="18"/>
          </p:nvPr>
        </p:nvPicPr>
        <p:blipFill>
          <a:blip r:embed="rId6" cstate="print">
            <a:extLst>
              <a:ext uri="{28A0092B-C50C-407E-A947-70E740481C1C}">
                <a14:useLocalDpi xmlns:a14="http://schemas.microsoft.com/office/drawing/2010/main" val="0"/>
              </a:ext>
            </a:extLst>
          </a:blip>
          <a:stretch>
            <a:fillRect/>
          </a:stretch>
        </p:blipFill>
        <p:spPr>
          <a:xfrm>
            <a:off x="14543905" y="4269498"/>
            <a:ext cx="3051044" cy="1171938"/>
          </a:xfrm>
        </p:spPr>
      </p:pic>
      <p:sp>
        <p:nvSpPr>
          <p:cNvPr id="23" name="タイトル 22"/>
          <p:cNvSpPr>
            <a:spLocks noGrp="1"/>
          </p:cNvSpPr>
          <p:nvPr>
            <p:ph type="title"/>
          </p:nvPr>
        </p:nvSpPr>
        <p:spPr/>
        <p:txBody>
          <a:bodyPr>
            <a:noAutofit/>
          </a:bodyPr>
          <a:lstStyle/>
          <a:p>
            <a:r>
              <a:rPr lang="fr-FR" sz="3600" dirty="0" smtClean="0"/>
              <a:t>Les </a:t>
            </a:r>
            <a:r>
              <a:rPr lang="fr-FR" sz="3600" dirty="0"/>
              <a:t>bibliothèques utilisées pour la construction du modèle d’apprentissage automatique</a:t>
            </a:r>
            <a:endParaRPr lang="ja-JP" altLang="en-US" sz="3600" dirty="0"/>
          </a:p>
        </p:txBody>
      </p:sp>
      <p:sp>
        <p:nvSpPr>
          <p:cNvPr id="30" name="テキスト プレースホルダー 29"/>
          <p:cNvSpPr>
            <a:spLocks noGrp="1"/>
          </p:cNvSpPr>
          <p:nvPr>
            <p:ph type="body" sz="quarter" idx="19"/>
          </p:nvPr>
        </p:nvSpPr>
        <p:spPr/>
        <p:txBody>
          <a:bodyPr/>
          <a:lstStyle/>
          <a:p>
            <a:r>
              <a:rPr kumimoji="1" lang="en-US" altLang="ja-JP" dirty="0" err="1" smtClean="0"/>
              <a:t>NumPy</a:t>
            </a:r>
            <a:endParaRPr kumimoji="1" lang="ja-JP" altLang="en-US" dirty="0"/>
          </a:p>
        </p:txBody>
      </p:sp>
      <p:sp>
        <p:nvSpPr>
          <p:cNvPr id="31" name="テキスト プレースホルダー 30"/>
          <p:cNvSpPr>
            <a:spLocks noGrp="1"/>
          </p:cNvSpPr>
          <p:nvPr>
            <p:ph type="body" sz="quarter" idx="20"/>
          </p:nvPr>
        </p:nvSpPr>
        <p:spPr/>
        <p:txBody>
          <a:bodyPr/>
          <a:lstStyle/>
          <a:p>
            <a:r>
              <a:rPr lang="en-US" altLang="ja-JP" dirty="0" smtClean="0"/>
              <a:t>Pandas</a:t>
            </a:r>
            <a:endParaRPr lang="ja-JP" altLang="en-US" dirty="0"/>
          </a:p>
        </p:txBody>
      </p:sp>
      <p:sp>
        <p:nvSpPr>
          <p:cNvPr id="32" name="テキスト プレースホルダー 31"/>
          <p:cNvSpPr>
            <a:spLocks noGrp="1"/>
          </p:cNvSpPr>
          <p:nvPr>
            <p:ph type="body" sz="quarter" idx="21"/>
          </p:nvPr>
        </p:nvSpPr>
        <p:spPr/>
        <p:txBody>
          <a:bodyPr/>
          <a:lstStyle/>
          <a:p>
            <a:r>
              <a:rPr lang="en-US" altLang="ja-JP" dirty="0" err="1" smtClean="0"/>
              <a:t>Scikit</a:t>
            </a:r>
            <a:r>
              <a:rPr lang="en-US" altLang="ja-JP" dirty="0" smtClean="0"/>
              <a:t>-learn</a:t>
            </a:r>
            <a:endParaRPr kumimoji="1" lang="ja-JP" altLang="en-US" dirty="0"/>
          </a:p>
        </p:txBody>
      </p:sp>
      <p:sp>
        <p:nvSpPr>
          <p:cNvPr id="33" name="テキスト プレースホルダー 32"/>
          <p:cNvSpPr>
            <a:spLocks noGrp="1"/>
          </p:cNvSpPr>
          <p:nvPr>
            <p:ph type="body" sz="quarter" idx="22"/>
          </p:nvPr>
        </p:nvSpPr>
        <p:spPr/>
        <p:txBody>
          <a:bodyPr/>
          <a:lstStyle/>
          <a:p>
            <a:r>
              <a:rPr lang="en-US" altLang="ja-JP" dirty="0" err="1" smtClean="0"/>
              <a:t>Matplotlib</a:t>
            </a:r>
            <a:endParaRPr kumimoji="1" lang="ja-JP" altLang="en-US" dirty="0"/>
          </a:p>
        </p:txBody>
      </p:sp>
      <p:sp>
        <p:nvSpPr>
          <p:cNvPr id="34" name="テキスト プレースホルダー 33"/>
          <p:cNvSpPr>
            <a:spLocks noGrp="1"/>
          </p:cNvSpPr>
          <p:nvPr>
            <p:ph type="body" sz="quarter" idx="23"/>
          </p:nvPr>
        </p:nvSpPr>
        <p:spPr/>
        <p:txBody>
          <a:bodyPr/>
          <a:lstStyle/>
          <a:p>
            <a:r>
              <a:rPr lang="en-US" altLang="ja-JP" dirty="0" err="1" smtClean="0"/>
              <a:t>SciPy</a:t>
            </a:r>
            <a:endParaRPr kumimoji="1" lang="ja-JP" altLang="en-US" dirty="0"/>
          </a:p>
        </p:txBody>
      </p:sp>
      <p:sp>
        <p:nvSpPr>
          <p:cNvPr id="35" name="テキスト プレースホルダー 34"/>
          <p:cNvSpPr>
            <a:spLocks noGrp="1"/>
          </p:cNvSpPr>
          <p:nvPr>
            <p:ph type="body" sz="quarter" idx="24"/>
          </p:nvPr>
        </p:nvSpPr>
        <p:spPr>
          <a:xfrm>
            <a:off x="1078310" y="7663779"/>
            <a:ext cx="16200313" cy="1911295"/>
          </a:xfrm>
        </p:spPr>
        <p:txBody>
          <a:bodyPr>
            <a:normAutofit fontScale="70000" lnSpcReduction="20000"/>
          </a:bodyPr>
          <a:lstStyle/>
          <a:p>
            <a:r>
              <a:rPr lang="fr-FR" b="1" u="sng" dirty="0" err="1"/>
              <a:t>Numpy</a:t>
            </a:r>
            <a:r>
              <a:rPr lang="fr-FR" dirty="0"/>
              <a:t> : signifie </a:t>
            </a:r>
            <a:r>
              <a:rPr lang="fr-FR" dirty="0" err="1"/>
              <a:t>Numerical</a:t>
            </a:r>
            <a:r>
              <a:rPr lang="fr-FR" dirty="0"/>
              <a:t> Python c’est une bibliothèque qui fournit une multitude de fonctionnalités utiles pour résoudre</a:t>
            </a:r>
            <a:r>
              <a:rPr lang="fr-FR" b="1" dirty="0"/>
              <a:t> </a:t>
            </a:r>
            <a:r>
              <a:rPr lang="fr-FR" dirty="0"/>
              <a:t>des problèmes matriciels</a:t>
            </a:r>
            <a:r>
              <a:rPr lang="fr-FR" b="1" dirty="0"/>
              <a:t>.</a:t>
            </a:r>
            <a:endParaRPr lang="fr-FR" dirty="0"/>
          </a:p>
          <a:p>
            <a:r>
              <a:rPr lang="fr-FR" b="1" u="sng" dirty="0"/>
              <a:t>Pandas </a:t>
            </a:r>
            <a:r>
              <a:rPr lang="fr-FR" b="1" dirty="0"/>
              <a:t>: </a:t>
            </a:r>
            <a:r>
              <a:rPr lang="fr-FR" dirty="0"/>
              <a:t>c’est une bibliothèque pour l’analyse de données et une visualisation rapide des données.</a:t>
            </a:r>
          </a:p>
          <a:p>
            <a:r>
              <a:rPr lang="fr-FR" b="1" u="sng" dirty="0" err="1"/>
              <a:t>Scipy</a:t>
            </a:r>
            <a:r>
              <a:rPr lang="fr-FR" dirty="0"/>
              <a:t> : c’est une bibliothèque qui contient des modules d’algèbre linéaire, statistique et optimisation, elle est basée sur les fonctionnalités de </a:t>
            </a:r>
            <a:r>
              <a:rPr lang="fr-FR" dirty="0" err="1"/>
              <a:t>Numpy</a:t>
            </a:r>
            <a:r>
              <a:rPr lang="fr-FR" dirty="0" smtClean="0"/>
              <a:t>.</a:t>
            </a:r>
          </a:p>
          <a:p>
            <a:r>
              <a:rPr lang="fr-FR" b="1" u="sng" dirty="0" err="1"/>
              <a:t>Matplotlib</a:t>
            </a:r>
            <a:r>
              <a:rPr lang="fr-FR" dirty="0" smtClean="0"/>
              <a:t> : c’est une bibliothèque pour le traçage des représentations graphiques avec python.</a:t>
            </a:r>
            <a:endParaRPr lang="fr-FR" dirty="0"/>
          </a:p>
          <a:p>
            <a:r>
              <a:rPr lang="fr-FR" b="1" u="sng" dirty="0" err="1"/>
              <a:t>Sckit-learn</a:t>
            </a:r>
            <a:r>
              <a:rPr lang="fr-FR" dirty="0"/>
              <a:t> : c’est l’une des bibliothèques les plus utilisées pour construire des modèles d’apprentissage automatique. Elle supporte presque tous les algorithmes supervisés et non supervisés.</a:t>
            </a:r>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20</a:t>
            </a:fld>
            <a:endParaRPr lang="ja-JP" altLang="en-US"/>
          </a:p>
        </p:txBody>
      </p:sp>
      <p:sp>
        <p:nvSpPr>
          <p:cNvPr id="2" name="Espace réservé du texte 1"/>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1339272545"/>
      </p:ext>
    </p:extLst>
  </p:cSld>
  <p:clrMapOvr>
    <a:masterClrMapping/>
  </p:clrMapOvr>
  <p:transition spd="slow" advTm="9999">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normAutofit/>
          </a:bodyPr>
          <a:lstStyle/>
          <a:p>
            <a:r>
              <a:rPr lang="en-US" altLang="ja-JP" sz="4800" dirty="0" err="1"/>
              <a:t>Métriques</a:t>
            </a:r>
            <a:r>
              <a:rPr lang="en-US" altLang="ja-JP" sz="4800" dirty="0"/>
              <a:t> </a:t>
            </a:r>
            <a:r>
              <a:rPr lang="en-US" altLang="ja-JP" sz="4800" dirty="0" err="1"/>
              <a:t>d’évaluation</a:t>
            </a:r>
            <a:r>
              <a:rPr lang="en-US" altLang="ja-JP" sz="4800" dirty="0"/>
              <a:t> des </a:t>
            </a:r>
            <a:r>
              <a:rPr lang="en-US" altLang="ja-JP" sz="4800" dirty="0" err="1"/>
              <a:t>algorithmes</a:t>
            </a:r>
            <a:endParaRPr lang="ja-JP" altLang="en-US" sz="4800"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21</a:t>
            </a:fld>
            <a:endParaRPr lang="ja-JP" altLang="en-US"/>
          </a:p>
        </p:txBody>
      </p:sp>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12" y="3221295"/>
            <a:ext cx="6057054" cy="1994765"/>
          </a:xfrm>
          <a:prstGeom prst="rect">
            <a:avLst/>
          </a:prstGeom>
        </p:spPr>
      </p:pic>
      <p:sp>
        <p:nvSpPr>
          <p:cNvPr id="4" name="ZoneTexte 3"/>
          <p:cNvSpPr txBox="1"/>
          <p:nvPr/>
        </p:nvSpPr>
        <p:spPr>
          <a:xfrm>
            <a:off x="2728610" y="2405454"/>
            <a:ext cx="3781805" cy="523220"/>
          </a:xfrm>
          <a:prstGeom prst="rect">
            <a:avLst/>
          </a:prstGeom>
          <a:noFill/>
        </p:spPr>
        <p:txBody>
          <a:bodyPr wrap="none" rtlCol="0">
            <a:spAutoFit/>
          </a:bodyPr>
          <a:lstStyle/>
          <a:p>
            <a:r>
              <a:rPr lang="fr-FR" sz="2800" b="1" i="1" dirty="0">
                <a:solidFill>
                  <a:schemeClr val="accent1">
                    <a:lumMod val="75000"/>
                  </a:schemeClr>
                </a:solidFill>
                <a:cs typeface="Open Sans Light" panose="020B0306030504020204" pitchFamily="34" charset="0"/>
              </a:rPr>
              <a:t>Matrice de confusion</a:t>
            </a:r>
          </a:p>
        </p:txBody>
      </p:sp>
      <p:pic>
        <p:nvPicPr>
          <p:cNvPr id="2050" name="Picture 2" descr="https://cdn-images-1.medium.com/max/800/1*2WBrkJP8qKO3DDG7Lvg0h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740" y="6236788"/>
            <a:ext cx="3876675" cy="2599178"/>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9442687" y="2405454"/>
            <a:ext cx="4461478" cy="523220"/>
          </a:xfrm>
          <a:prstGeom prst="rect">
            <a:avLst/>
          </a:prstGeom>
          <a:noFill/>
        </p:spPr>
        <p:txBody>
          <a:bodyPr wrap="none" rtlCol="0">
            <a:spAutoFit/>
          </a:bodyPr>
          <a:lstStyle/>
          <a:p>
            <a:r>
              <a:rPr lang="fr-FR" sz="2800" b="1" i="1" dirty="0" smtClean="0">
                <a:solidFill>
                  <a:schemeClr val="accent1">
                    <a:lumMod val="75000"/>
                  </a:schemeClr>
                </a:solidFill>
                <a:cs typeface="Open Sans Light" panose="020B0306030504020204" pitchFamily="34" charset="0"/>
              </a:rPr>
              <a:t>Rapport de classification</a:t>
            </a:r>
            <a:endParaRPr lang="fr-FR" sz="2800" b="1" i="1" dirty="0">
              <a:solidFill>
                <a:schemeClr val="accent1">
                  <a:lumMod val="75000"/>
                </a:schemeClr>
              </a:solidFill>
              <a:cs typeface="Open Sans Light" panose="020B0306030504020204" pitchFamily="34" charset="0"/>
            </a:endParaRPr>
          </a:p>
        </p:txBody>
      </p:sp>
      <p:pic>
        <p:nvPicPr>
          <p:cNvPr id="6" name="Image 5"/>
          <p:cNvPicPr>
            <a:picLocks noChangeAspect="1"/>
          </p:cNvPicPr>
          <p:nvPr/>
        </p:nvPicPr>
        <p:blipFill>
          <a:blip r:embed="rId5"/>
          <a:stretch>
            <a:fillRect/>
          </a:stretch>
        </p:blipFill>
        <p:spPr>
          <a:xfrm>
            <a:off x="9097650" y="5571946"/>
            <a:ext cx="3798411" cy="1750424"/>
          </a:xfrm>
          <a:prstGeom prst="rect">
            <a:avLst/>
          </a:prstGeom>
        </p:spPr>
      </p:pic>
      <p:sp>
        <p:nvSpPr>
          <p:cNvPr id="15" name="ZoneTexte 14"/>
          <p:cNvSpPr txBox="1"/>
          <p:nvPr/>
        </p:nvSpPr>
        <p:spPr>
          <a:xfrm>
            <a:off x="2291439" y="5405791"/>
            <a:ext cx="4814138" cy="830997"/>
          </a:xfrm>
          <a:prstGeom prst="rect">
            <a:avLst/>
          </a:prstGeom>
          <a:noFill/>
        </p:spPr>
        <p:txBody>
          <a:bodyPr wrap="none" rtlCol="0">
            <a:spAutoFit/>
          </a:bodyPr>
          <a:lstStyle/>
          <a:p>
            <a:r>
              <a:rPr lang="fr-FR" sz="1600" dirty="0"/>
              <a:t>Chaque ligne correspond à une classe réelle</a:t>
            </a:r>
            <a:r>
              <a:rPr lang="fr-FR" sz="1600" dirty="0" smtClean="0"/>
              <a:t>,</a:t>
            </a:r>
          </a:p>
          <a:p>
            <a:r>
              <a:rPr lang="fr-FR" sz="1600" dirty="0" smtClean="0"/>
              <a:t> </a:t>
            </a:r>
            <a:r>
              <a:rPr lang="fr-FR" sz="1600" dirty="0"/>
              <a:t>chaque colonne correspond à une classe estimée.</a:t>
            </a:r>
          </a:p>
          <a:p>
            <a:endParaRPr lang="fr-FR" sz="1600" dirty="0"/>
          </a:p>
        </p:txBody>
      </p:sp>
      <p:sp>
        <p:nvSpPr>
          <p:cNvPr id="18" name="ZoneTexte 17"/>
          <p:cNvSpPr txBox="1"/>
          <p:nvPr/>
        </p:nvSpPr>
        <p:spPr>
          <a:xfrm>
            <a:off x="13101982" y="3815147"/>
            <a:ext cx="4394152" cy="830997"/>
          </a:xfrm>
          <a:prstGeom prst="rect">
            <a:avLst/>
          </a:prstGeom>
          <a:noFill/>
        </p:spPr>
        <p:txBody>
          <a:bodyPr wrap="none" rtlCol="0">
            <a:spAutoFit/>
          </a:bodyPr>
          <a:lstStyle/>
          <a:p>
            <a:r>
              <a:rPr lang="fr-FR" sz="1600" dirty="0"/>
              <a:t>L</a:t>
            </a:r>
            <a:r>
              <a:rPr lang="fr-FR" sz="1600" dirty="0" smtClean="0"/>
              <a:t>e </a:t>
            </a:r>
            <a:r>
              <a:rPr lang="fr-FR" sz="1600" dirty="0"/>
              <a:t>nombre de prédictions correctes divisé par </a:t>
            </a:r>
            <a:endParaRPr lang="fr-FR" sz="1600" dirty="0" smtClean="0"/>
          </a:p>
          <a:p>
            <a:r>
              <a:rPr lang="fr-FR" sz="1600" dirty="0" smtClean="0"/>
              <a:t>le </a:t>
            </a:r>
            <a:r>
              <a:rPr lang="fr-FR" sz="1600" dirty="0"/>
              <a:t>nombre total d'éléments présents dans </a:t>
            </a:r>
            <a:endParaRPr lang="fr-FR" sz="1600" dirty="0" smtClean="0"/>
          </a:p>
          <a:p>
            <a:r>
              <a:rPr lang="fr-FR" sz="1600" dirty="0" smtClean="0"/>
              <a:t>cette classe.</a:t>
            </a:r>
            <a:endParaRPr lang="fr-FR" sz="1600" dirty="0"/>
          </a:p>
        </p:txBody>
      </p:sp>
      <p:pic>
        <p:nvPicPr>
          <p:cNvPr id="27" name="Image 26"/>
          <p:cNvPicPr>
            <a:picLocks noChangeAspect="1"/>
          </p:cNvPicPr>
          <p:nvPr/>
        </p:nvPicPr>
        <p:blipFill>
          <a:blip r:embed="rId6"/>
          <a:stretch>
            <a:fillRect/>
          </a:stretch>
        </p:blipFill>
        <p:spPr>
          <a:xfrm>
            <a:off x="9097650" y="3417272"/>
            <a:ext cx="3798411" cy="1798788"/>
          </a:xfrm>
          <a:prstGeom prst="rect">
            <a:avLst/>
          </a:prstGeom>
        </p:spPr>
      </p:pic>
      <p:sp>
        <p:nvSpPr>
          <p:cNvPr id="28" name="ZoneTexte 27"/>
          <p:cNvSpPr txBox="1"/>
          <p:nvPr/>
        </p:nvSpPr>
        <p:spPr>
          <a:xfrm>
            <a:off x="12961948" y="5752480"/>
            <a:ext cx="4267515" cy="584775"/>
          </a:xfrm>
          <a:prstGeom prst="rect">
            <a:avLst/>
          </a:prstGeom>
          <a:noFill/>
        </p:spPr>
        <p:txBody>
          <a:bodyPr wrap="none" rtlCol="0">
            <a:spAutoFit/>
          </a:bodyPr>
          <a:lstStyle/>
          <a:p>
            <a:r>
              <a:rPr lang="fr-FR" sz="1600" dirty="0" smtClean="0"/>
              <a:t>Le nombre </a:t>
            </a:r>
            <a:r>
              <a:rPr lang="fr-FR" sz="1600" dirty="0"/>
              <a:t>de prévisions correctes divisé </a:t>
            </a:r>
            <a:r>
              <a:rPr lang="fr-FR" sz="1600" dirty="0" smtClean="0"/>
              <a:t>par</a:t>
            </a:r>
          </a:p>
          <a:p>
            <a:r>
              <a:rPr lang="fr-FR" sz="1600" dirty="0" smtClean="0"/>
              <a:t> </a:t>
            </a:r>
            <a:r>
              <a:rPr lang="fr-FR" sz="1600" dirty="0"/>
              <a:t>le nombre de prévisions totales </a:t>
            </a:r>
            <a:r>
              <a:rPr lang="fr-FR" sz="1600" dirty="0" smtClean="0"/>
              <a:t>effectués.</a:t>
            </a:r>
            <a:endParaRPr lang="fr-FR" sz="1600" dirty="0"/>
          </a:p>
        </p:txBody>
      </p:sp>
      <p:sp>
        <p:nvSpPr>
          <p:cNvPr id="2" name="Espace réservé du texte 1"/>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41327648"/>
      </p:ext>
    </p:extLst>
  </p:cSld>
  <p:clrMapOvr>
    <a:masterClrMapping/>
  </p:clrMapOvr>
  <p:transition spd="slow" advTm="6573">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par>
                                <p:cTn id="20" presetID="53" presetClass="entr" presetSubtype="16" fill="hold" nodeType="withEffect">
                                  <p:stCondLst>
                                    <p:cond delay="0"/>
                                  </p:stCondLst>
                                  <p:childTnLst>
                                    <p:set>
                                      <p:cBhvr>
                                        <p:cTn id="21" dur="1" fill="hold">
                                          <p:stCondLst>
                                            <p:cond delay="0"/>
                                          </p:stCondLst>
                                        </p:cTn>
                                        <p:tgtEl>
                                          <p:spTgt spid="2050"/>
                                        </p:tgtEl>
                                        <p:attrNameLst>
                                          <p:attrName>style.visibility</p:attrName>
                                        </p:attrNameLst>
                                      </p:cBhvr>
                                      <p:to>
                                        <p:strVal val="visible"/>
                                      </p:to>
                                    </p:set>
                                    <p:anim calcmode="lin" valueType="num">
                                      <p:cBhvr>
                                        <p:cTn id="22" dur="500" fill="hold"/>
                                        <p:tgtEl>
                                          <p:spTgt spid="2050"/>
                                        </p:tgtEl>
                                        <p:attrNameLst>
                                          <p:attrName>ppt_w</p:attrName>
                                        </p:attrNameLst>
                                      </p:cBhvr>
                                      <p:tavLst>
                                        <p:tav tm="0">
                                          <p:val>
                                            <p:fltVal val="0"/>
                                          </p:val>
                                        </p:tav>
                                        <p:tav tm="100000">
                                          <p:val>
                                            <p:strVal val="#ppt_w"/>
                                          </p:val>
                                        </p:tav>
                                      </p:tavLst>
                                    </p:anim>
                                    <p:anim calcmode="lin" valueType="num">
                                      <p:cBhvr>
                                        <p:cTn id="23" dur="500" fill="hold"/>
                                        <p:tgtEl>
                                          <p:spTgt spid="2050"/>
                                        </p:tgtEl>
                                        <p:attrNameLst>
                                          <p:attrName>ppt_h</p:attrName>
                                        </p:attrNameLst>
                                      </p:cBhvr>
                                      <p:tavLst>
                                        <p:tav tm="0">
                                          <p:val>
                                            <p:fltVal val="0"/>
                                          </p:val>
                                        </p:tav>
                                        <p:tav tm="100000">
                                          <p:val>
                                            <p:strVal val="#ppt_h"/>
                                          </p:val>
                                        </p:tav>
                                      </p:tavLst>
                                    </p:anim>
                                    <p:animEffect transition="in" filter="fade">
                                      <p:cBhvr>
                                        <p:cTn id="24" dur="500"/>
                                        <p:tgtEl>
                                          <p:spTgt spid="2050"/>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fltVal val="0"/>
                                          </p:val>
                                        </p:tav>
                                        <p:tav tm="100000">
                                          <p:val>
                                            <p:strVal val="#ppt_h"/>
                                          </p:val>
                                        </p:tav>
                                      </p:tavLst>
                                    </p:anim>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 calcmode="lin" valueType="num">
                                      <p:cBhvr additive="base">
                                        <p:cTn id="45" dur="500" fill="hold"/>
                                        <p:tgtEl>
                                          <p:spTgt spid="6"/>
                                        </p:tgtEl>
                                        <p:attrNameLst>
                                          <p:attrName>ppt_x</p:attrName>
                                        </p:attrNameLst>
                                      </p:cBhvr>
                                      <p:tavLst>
                                        <p:tav tm="0">
                                          <p:val>
                                            <p:strVal val="#ppt_x"/>
                                          </p:val>
                                        </p:tav>
                                        <p:tav tm="100000">
                                          <p:val>
                                            <p:strVal val="#ppt_x"/>
                                          </p:val>
                                        </p:tav>
                                      </p:tavLst>
                                    </p:anim>
                                    <p:anim calcmode="lin" valueType="num">
                                      <p:cBhvr additive="base">
                                        <p:cTn id="46" dur="500" fill="hold"/>
                                        <p:tgtEl>
                                          <p:spTgt spid="6"/>
                                        </p:tgtEl>
                                        <p:attrNameLst>
                                          <p:attrName>ppt_y</p:attrName>
                                        </p:attrNameLst>
                                      </p:cBhvr>
                                      <p:tavLst>
                                        <p:tav tm="0">
                                          <p:val>
                                            <p:strVal val="1+#ppt_h/2"/>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P spid="18"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072630" y="246956"/>
            <a:ext cx="15480841" cy="1203151"/>
          </a:xfrm>
        </p:spPr>
        <p:txBody>
          <a:bodyPr>
            <a:noAutofit/>
          </a:bodyPr>
          <a:lstStyle/>
          <a:p>
            <a:r>
              <a:rPr lang="fr-FR" altLang="ja-JP" sz="3600" dirty="0"/>
              <a:t>Comparaison des algorithmes </a:t>
            </a:r>
            <a:r>
              <a:rPr lang="en-US" altLang="ja-JP" sz="3600" dirty="0" err="1" smtClean="0"/>
              <a:t>Apprentissage</a:t>
            </a:r>
            <a:r>
              <a:rPr lang="en-US" altLang="ja-JP" sz="3600" dirty="0" smtClean="0"/>
              <a:t> </a:t>
            </a:r>
            <a:r>
              <a:rPr lang="en-US" altLang="ja-JP" sz="3600" dirty="0" err="1">
                <a:solidFill>
                  <a:schemeClr val="accent1"/>
                </a:solidFill>
                <a:latin typeface="Route 159 Bold" pitchFamily="50" charset="0"/>
              </a:rPr>
              <a:t>automatique</a:t>
            </a:r>
            <a:endParaRPr kumimoji="1" lang="ja-JP" altLang="en-US" sz="3600"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22</a:t>
            </a:fld>
            <a:endParaRPr lang="ja-JP" altLang="en-US"/>
          </a:p>
        </p:txBody>
      </p:sp>
      <p:grpSp>
        <p:nvGrpSpPr>
          <p:cNvPr id="39" name="グループ化 38"/>
          <p:cNvGrpSpPr/>
          <p:nvPr/>
        </p:nvGrpSpPr>
        <p:grpSpPr>
          <a:xfrm>
            <a:off x="3903680" y="4694403"/>
            <a:ext cx="1123834" cy="5592597"/>
            <a:chOff x="3903680" y="4694403"/>
            <a:chExt cx="1123834" cy="5592597"/>
          </a:xfrm>
        </p:grpSpPr>
        <p:grpSp>
          <p:nvGrpSpPr>
            <p:cNvPr id="16" name="グループ化 15"/>
            <p:cNvGrpSpPr/>
            <p:nvPr/>
          </p:nvGrpSpPr>
          <p:grpSpPr>
            <a:xfrm>
              <a:off x="3913118" y="5036024"/>
              <a:ext cx="1112405" cy="5250976"/>
              <a:chOff x="3889613" y="4544704"/>
              <a:chExt cx="1112405" cy="5742296"/>
            </a:xfrm>
          </p:grpSpPr>
          <p:sp>
            <p:nvSpPr>
              <p:cNvPr id="8" name="正方形/長方形 7"/>
              <p:cNvSpPr/>
              <p:nvPr/>
            </p:nvSpPr>
            <p:spPr>
              <a:xfrm>
                <a:off x="4326341" y="4544704"/>
                <a:ext cx="675677" cy="5742296"/>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正方形/長方形 5"/>
              <p:cNvSpPr/>
              <p:nvPr/>
            </p:nvSpPr>
            <p:spPr>
              <a:xfrm>
                <a:off x="3889613" y="4544704"/>
                <a:ext cx="436728" cy="5742296"/>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12" name="直角三角形 11"/>
            <p:cNvSpPr/>
            <p:nvPr/>
          </p:nvSpPr>
          <p:spPr>
            <a:xfrm rot="10800000">
              <a:off x="3903680" y="4694403"/>
              <a:ext cx="1123834" cy="683242"/>
            </a:xfrm>
            <a:custGeom>
              <a:avLst/>
              <a:gdLst/>
              <a:ahLst/>
              <a:cxnLst/>
              <a:rect l="l" t="t" r="r" b="b"/>
              <a:pathLst>
                <a:path w="1123834" h="683242">
                  <a:moveTo>
                    <a:pt x="436728" y="683242"/>
                  </a:moveTo>
                  <a:lnTo>
                    <a:pt x="436728" y="683241"/>
                  </a:lnTo>
                  <a:lnTo>
                    <a:pt x="0" y="341620"/>
                  </a:lnTo>
                  <a:lnTo>
                    <a:pt x="1993" y="341620"/>
                  </a:lnTo>
                  <a:lnTo>
                    <a:pt x="677668" y="5683"/>
                  </a:lnTo>
                  <a:lnTo>
                    <a:pt x="677668" y="0"/>
                  </a:lnTo>
                  <a:lnTo>
                    <a:pt x="682110" y="3474"/>
                  </a:lnTo>
                  <a:lnTo>
                    <a:pt x="689097" y="0"/>
                  </a:lnTo>
                  <a:lnTo>
                    <a:pt x="689097" y="8940"/>
                  </a:lnTo>
                  <a:lnTo>
                    <a:pt x="1114396" y="341621"/>
                  </a:lnTo>
                  <a:lnTo>
                    <a:pt x="1123834" y="341621"/>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8" name="グループ化 37"/>
          <p:cNvGrpSpPr/>
          <p:nvPr/>
        </p:nvGrpSpPr>
        <p:grpSpPr>
          <a:xfrm>
            <a:off x="5535346" y="5704764"/>
            <a:ext cx="1123834" cy="4582234"/>
            <a:chOff x="5535346" y="5704764"/>
            <a:chExt cx="1123834" cy="4582234"/>
          </a:xfrm>
        </p:grpSpPr>
        <p:grpSp>
          <p:nvGrpSpPr>
            <p:cNvPr id="17" name="グループ化 16"/>
            <p:cNvGrpSpPr/>
            <p:nvPr/>
          </p:nvGrpSpPr>
          <p:grpSpPr>
            <a:xfrm>
              <a:off x="5544784" y="6046385"/>
              <a:ext cx="1112405" cy="4240613"/>
              <a:chOff x="3889613" y="4544704"/>
              <a:chExt cx="1112405" cy="5742296"/>
            </a:xfrm>
          </p:grpSpPr>
          <p:sp>
            <p:nvSpPr>
              <p:cNvPr id="18" name="正方形/長方形 17"/>
              <p:cNvSpPr/>
              <p:nvPr/>
            </p:nvSpPr>
            <p:spPr>
              <a:xfrm>
                <a:off x="4326341" y="4544704"/>
                <a:ext cx="675677" cy="5742296"/>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正方形/長方形 18"/>
              <p:cNvSpPr/>
              <p:nvPr/>
            </p:nvSpPr>
            <p:spPr>
              <a:xfrm>
                <a:off x="3889613" y="4544704"/>
                <a:ext cx="436728" cy="5742296"/>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0" name="直角三角形 11"/>
            <p:cNvSpPr/>
            <p:nvPr/>
          </p:nvSpPr>
          <p:spPr>
            <a:xfrm rot="10800000">
              <a:off x="5535346" y="5704764"/>
              <a:ext cx="1123834" cy="683242"/>
            </a:xfrm>
            <a:custGeom>
              <a:avLst/>
              <a:gdLst/>
              <a:ahLst/>
              <a:cxnLst/>
              <a:rect l="l" t="t" r="r" b="b"/>
              <a:pathLst>
                <a:path w="1123834" h="683242">
                  <a:moveTo>
                    <a:pt x="436728" y="683242"/>
                  </a:moveTo>
                  <a:lnTo>
                    <a:pt x="436728" y="683241"/>
                  </a:lnTo>
                  <a:lnTo>
                    <a:pt x="0" y="341620"/>
                  </a:lnTo>
                  <a:lnTo>
                    <a:pt x="1993" y="341620"/>
                  </a:lnTo>
                  <a:lnTo>
                    <a:pt x="677668" y="5683"/>
                  </a:lnTo>
                  <a:lnTo>
                    <a:pt x="677668" y="0"/>
                  </a:lnTo>
                  <a:lnTo>
                    <a:pt x="682110" y="3474"/>
                  </a:lnTo>
                  <a:lnTo>
                    <a:pt x="689097" y="0"/>
                  </a:lnTo>
                  <a:lnTo>
                    <a:pt x="689097" y="8940"/>
                  </a:lnTo>
                  <a:lnTo>
                    <a:pt x="1114396" y="341621"/>
                  </a:lnTo>
                  <a:lnTo>
                    <a:pt x="1123834" y="341621"/>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40" name="グループ化 39"/>
          <p:cNvGrpSpPr/>
          <p:nvPr/>
        </p:nvGrpSpPr>
        <p:grpSpPr>
          <a:xfrm>
            <a:off x="2272014" y="3246886"/>
            <a:ext cx="1123834" cy="7040114"/>
            <a:chOff x="2272014" y="3246886"/>
            <a:chExt cx="1123834" cy="7040114"/>
          </a:xfrm>
        </p:grpSpPr>
        <p:grpSp>
          <p:nvGrpSpPr>
            <p:cNvPr id="21" name="グループ化 20"/>
            <p:cNvGrpSpPr/>
            <p:nvPr/>
          </p:nvGrpSpPr>
          <p:grpSpPr>
            <a:xfrm>
              <a:off x="2281452" y="3588507"/>
              <a:ext cx="1112405" cy="6698493"/>
              <a:chOff x="3889613" y="4544704"/>
              <a:chExt cx="1112405" cy="5742296"/>
            </a:xfrm>
          </p:grpSpPr>
          <p:sp>
            <p:nvSpPr>
              <p:cNvPr id="22" name="正方形/長方形 21"/>
              <p:cNvSpPr/>
              <p:nvPr/>
            </p:nvSpPr>
            <p:spPr>
              <a:xfrm>
                <a:off x="4326341" y="4544704"/>
                <a:ext cx="675677" cy="5742296"/>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正方形/長方形 22"/>
              <p:cNvSpPr/>
              <p:nvPr/>
            </p:nvSpPr>
            <p:spPr>
              <a:xfrm>
                <a:off x="3889613" y="4544704"/>
                <a:ext cx="436728" cy="5742296"/>
              </a:xfrm>
              <a:prstGeom prst="rect">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4" name="直角三角形 11"/>
            <p:cNvSpPr/>
            <p:nvPr/>
          </p:nvSpPr>
          <p:spPr>
            <a:xfrm rot="10800000">
              <a:off x="2272014" y="3246886"/>
              <a:ext cx="1123834" cy="683242"/>
            </a:xfrm>
            <a:custGeom>
              <a:avLst/>
              <a:gdLst/>
              <a:ahLst/>
              <a:cxnLst/>
              <a:rect l="l" t="t" r="r" b="b"/>
              <a:pathLst>
                <a:path w="1123834" h="683242">
                  <a:moveTo>
                    <a:pt x="436728" y="683242"/>
                  </a:moveTo>
                  <a:lnTo>
                    <a:pt x="436728" y="683241"/>
                  </a:lnTo>
                  <a:lnTo>
                    <a:pt x="0" y="341620"/>
                  </a:lnTo>
                  <a:lnTo>
                    <a:pt x="1993" y="341620"/>
                  </a:lnTo>
                  <a:lnTo>
                    <a:pt x="677668" y="5683"/>
                  </a:lnTo>
                  <a:lnTo>
                    <a:pt x="677668" y="0"/>
                  </a:lnTo>
                  <a:lnTo>
                    <a:pt x="682110" y="3474"/>
                  </a:lnTo>
                  <a:lnTo>
                    <a:pt x="689097" y="0"/>
                  </a:lnTo>
                  <a:lnTo>
                    <a:pt x="689097" y="8940"/>
                  </a:lnTo>
                  <a:lnTo>
                    <a:pt x="1114396" y="341621"/>
                  </a:lnTo>
                  <a:lnTo>
                    <a:pt x="1123834" y="34162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3" name="テキスト ボックス 32"/>
          <p:cNvSpPr txBox="1"/>
          <p:nvPr/>
        </p:nvSpPr>
        <p:spPr>
          <a:xfrm>
            <a:off x="2058717" y="2496686"/>
            <a:ext cx="1550425" cy="584775"/>
          </a:xfrm>
          <a:prstGeom prst="rect">
            <a:avLst/>
          </a:prstGeom>
          <a:noFill/>
        </p:spPr>
        <p:txBody>
          <a:bodyPr wrap="none" rtlCol="0" anchor="b">
            <a:spAutoFit/>
          </a:bodyPr>
          <a:lstStyle/>
          <a:p>
            <a:pPr algn="ctr"/>
            <a:r>
              <a:rPr lang="en-US" altLang="ja-JP" i="1" dirty="0">
                <a:solidFill>
                  <a:schemeClr val="accent5">
                    <a:lumMod val="50000"/>
                  </a:schemeClr>
                </a:solidFill>
              </a:rPr>
              <a:t>0. 9375</a:t>
            </a:r>
            <a:endParaRPr kumimoji="1" lang="ja-JP" altLang="en-US" i="1" dirty="0">
              <a:solidFill>
                <a:schemeClr val="accent5">
                  <a:lumMod val="50000"/>
                </a:schemeClr>
              </a:solidFill>
            </a:endParaRPr>
          </a:p>
        </p:txBody>
      </p:sp>
      <p:sp>
        <p:nvSpPr>
          <p:cNvPr id="34" name="テキスト ボックス 33"/>
          <p:cNvSpPr txBox="1"/>
          <p:nvPr/>
        </p:nvSpPr>
        <p:spPr>
          <a:xfrm>
            <a:off x="3690384" y="3930129"/>
            <a:ext cx="1550425" cy="584775"/>
          </a:xfrm>
          <a:prstGeom prst="rect">
            <a:avLst/>
          </a:prstGeom>
          <a:noFill/>
        </p:spPr>
        <p:txBody>
          <a:bodyPr wrap="none" rtlCol="0" anchor="b">
            <a:spAutoFit/>
          </a:bodyPr>
          <a:lstStyle/>
          <a:p>
            <a:pPr algn="ctr"/>
            <a:r>
              <a:rPr lang="en-US" altLang="ja-JP" i="1" dirty="0">
                <a:solidFill>
                  <a:schemeClr val="accent2">
                    <a:lumMod val="50000"/>
                  </a:schemeClr>
                </a:solidFill>
              </a:rPr>
              <a:t>0. 8854</a:t>
            </a:r>
            <a:endParaRPr kumimoji="1" lang="ja-JP" altLang="en-US" i="1" dirty="0">
              <a:solidFill>
                <a:schemeClr val="accent2">
                  <a:lumMod val="50000"/>
                </a:schemeClr>
              </a:solidFill>
            </a:endParaRPr>
          </a:p>
        </p:txBody>
      </p:sp>
      <p:sp>
        <p:nvSpPr>
          <p:cNvPr id="35" name="テキスト ボックス 34"/>
          <p:cNvSpPr txBox="1"/>
          <p:nvPr/>
        </p:nvSpPr>
        <p:spPr>
          <a:xfrm>
            <a:off x="5329970" y="4946648"/>
            <a:ext cx="1436612" cy="584775"/>
          </a:xfrm>
          <a:prstGeom prst="rect">
            <a:avLst/>
          </a:prstGeom>
          <a:noFill/>
        </p:spPr>
        <p:txBody>
          <a:bodyPr wrap="none" rtlCol="0" anchor="b">
            <a:spAutoFit/>
          </a:bodyPr>
          <a:lstStyle/>
          <a:p>
            <a:pPr algn="ctr"/>
            <a:r>
              <a:rPr lang="en-US" altLang="ja-JP" i="1" dirty="0">
                <a:solidFill>
                  <a:schemeClr val="accent3">
                    <a:lumMod val="50000"/>
                  </a:schemeClr>
                </a:solidFill>
              </a:rPr>
              <a:t>0.6233</a:t>
            </a:r>
            <a:endParaRPr kumimoji="1" lang="ja-JP" altLang="en-US" i="1" dirty="0">
              <a:solidFill>
                <a:schemeClr val="accent3">
                  <a:lumMod val="50000"/>
                </a:schemeClr>
              </a:solidFill>
            </a:endParaRPr>
          </a:p>
        </p:txBody>
      </p:sp>
      <p:sp>
        <p:nvSpPr>
          <p:cNvPr id="47" name="テキスト プレースホルダー 17"/>
          <p:cNvSpPr txBox="1">
            <a:spLocks/>
          </p:cNvSpPr>
          <p:nvPr/>
        </p:nvSpPr>
        <p:spPr>
          <a:xfrm>
            <a:off x="9637468" y="5671056"/>
            <a:ext cx="5490610" cy="773203"/>
          </a:xfrm>
          <a:prstGeom prst="rect">
            <a:avLst/>
          </a:prstGeom>
        </p:spPr>
        <p:txBody>
          <a:bodyPr anchor="ct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108000">
              <a:lnSpc>
                <a:spcPct val="100000"/>
              </a:lnSpc>
              <a:spcBef>
                <a:spcPts val="0"/>
              </a:spcBef>
            </a:pPr>
            <a:r>
              <a:rPr lang="en-US" altLang="ja-JP" sz="3200" dirty="0" err="1" smtClean="0">
                <a:solidFill>
                  <a:schemeClr val="accent3"/>
                </a:solidFill>
                <a:latin typeface="Route 159 SemiBold" pitchFamily="50" charset="0"/>
              </a:rPr>
              <a:t>Arbre</a:t>
            </a:r>
            <a:r>
              <a:rPr lang="en-US" altLang="ja-JP" sz="3200" dirty="0" smtClean="0">
                <a:solidFill>
                  <a:schemeClr val="accent3"/>
                </a:solidFill>
                <a:latin typeface="Route 159 SemiBold" pitchFamily="50" charset="0"/>
              </a:rPr>
              <a:t> de </a:t>
            </a:r>
            <a:r>
              <a:rPr lang="en-US" altLang="ja-JP" sz="3200" dirty="0" err="1" smtClean="0">
                <a:solidFill>
                  <a:schemeClr val="accent3"/>
                </a:solidFill>
                <a:latin typeface="Route 159 SemiBold" pitchFamily="50" charset="0"/>
              </a:rPr>
              <a:t>décision</a:t>
            </a:r>
            <a:endParaRPr lang="ja-JP" altLang="en-US" sz="3200" dirty="0">
              <a:solidFill>
                <a:schemeClr val="accent3"/>
              </a:solidFill>
              <a:latin typeface="Route 159 SemiBold" pitchFamily="50" charset="0"/>
            </a:endParaRPr>
          </a:p>
        </p:txBody>
      </p:sp>
      <p:sp>
        <p:nvSpPr>
          <p:cNvPr id="48" name="テキスト プレースホルダー 16"/>
          <p:cNvSpPr txBox="1">
            <a:spLocks/>
          </p:cNvSpPr>
          <p:nvPr/>
        </p:nvSpPr>
        <p:spPr>
          <a:xfrm>
            <a:off x="9753580" y="6329951"/>
            <a:ext cx="7634532" cy="971371"/>
          </a:xfrm>
          <a:prstGeom prst="rect">
            <a:avLst/>
          </a:prstGeom>
        </p:spPr>
        <p:txBody>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fr-FR" altLang="ja-JP" sz="2000" dirty="0"/>
              <a:t>Temps de construction du modèle </a:t>
            </a:r>
            <a:r>
              <a:rPr lang="fr-FR" altLang="ja-JP" sz="2000" dirty="0" smtClean="0"/>
              <a:t>: </a:t>
            </a:r>
            <a:r>
              <a:rPr lang="fr-FR" b="1" dirty="0" smtClean="0"/>
              <a:t>72.03 s</a:t>
            </a:r>
            <a:r>
              <a:rPr lang="fr-FR" altLang="ja-JP" sz="2000" dirty="0" smtClean="0"/>
              <a:t> </a:t>
            </a:r>
            <a:endParaRPr lang="fr-FR" altLang="ja-JP" sz="2000" dirty="0"/>
          </a:p>
          <a:p>
            <a:r>
              <a:rPr lang="fr-FR" altLang="ja-JP" sz="2000" dirty="0"/>
              <a:t>Taille du modèle : </a:t>
            </a:r>
            <a:r>
              <a:rPr lang="fr-FR" b="1" dirty="0"/>
              <a:t>128.6 ko</a:t>
            </a:r>
            <a:endParaRPr lang="ja-JP" altLang="en-US" sz="2000" dirty="0"/>
          </a:p>
        </p:txBody>
      </p:sp>
      <p:sp>
        <p:nvSpPr>
          <p:cNvPr id="49" name="テキスト プレースホルダー 17"/>
          <p:cNvSpPr txBox="1">
            <a:spLocks/>
          </p:cNvSpPr>
          <p:nvPr/>
        </p:nvSpPr>
        <p:spPr>
          <a:xfrm>
            <a:off x="9637468" y="3951091"/>
            <a:ext cx="5490610" cy="773203"/>
          </a:xfrm>
          <a:prstGeom prst="rect">
            <a:avLst/>
          </a:prstGeom>
        </p:spPr>
        <p:txBody>
          <a:bodyPr anchor="ct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108000">
              <a:lnSpc>
                <a:spcPct val="100000"/>
              </a:lnSpc>
              <a:spcBef>
                <a:spcPts val="0"/>
              </a:spcBef>
            </a:pPr>
            <a:r>
              <a:rPr lang="en-US" altLang="ja-JP" sz="3200" dirty="0" smtClean="0">
                <a:solidFill>
                  <a:schemeClr val="accent2"/>
                </a:solidFill>
                <a:latin typeface="Route 159 SemiBold" pitchFamily="50" charset="0"/>
              </a:rPr>
              <a:t>KNN</a:t>
            </a:r>
            <a:endParaRPr lang="ja-JP" altLang="en-US" sz="3200" dirty="0">
              <a:solidFill>
                <a:schemeClr val="accent2"/>
              </a:solidFill>
              <a:latin typeface="Route 159 SemiBold" pitchFamily="50" charset="0"/>
            </a:endParaRPr>
          </a:p>
        </p:txBody>
      </p:sp>
      <p:sp>
        <p:nvSpPr>
          <p:cNvPr id="50" name="テキスト プレースホルダー 16"/>
          <p:cNvSpPr txBox="1">
            <a:spLocks/>
          </p:cNvSpPr>
          <p:nvPr/>
        </p:nvSpPr>
        <p:spPr>
          <a:xfrm>
            <a:off x="9753580" y="4609986"/>
            <a:ext cx="7634532" cy="971371"/>
          </a:xfrm>
          <a:prstGeom prst="rect">
            <a:avLst/>
          </a:prstGeom>
        </p:spPr>
        <p:txBody>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fr-FR" altLang="ja-JP" sz="2000" dirty="0"/>
              <a:t>Temps de construction du modèle : </a:t>
            </a:r>
            <a:r>
              <a:rPr lang="fr-FR" b="1" dirty="0" smtClean="0"/>
              <a:t>1.03 s</a:t>
            </a:r>
            <a:endParaRPr lang="fr-FR" altLang="ja-JP" sz="2000" dirty="0"/>
          </a:p>
          <a:p>
            <a:r>
              <a:rPr lang="fr-FR" altLang="ja-JP" sz="2000" dirty="0"/>
              <a:t>Taille du modèle : </a:t>
            </a:r>
            <a:r>
              <a:rPr lang="fr-FR" b="1" dirty="0"/>
              <a:t>128.6 ko</a:t>
            </a:r>
            <a:endParaRPr lang="ja-JP" altLang="en-US" sz="2000" dirty="0"/>
          </a:p>
          <a:p>
            <a:r>
              <a:rPr lang="en-US" altLang="ja-JP" sz="2000" dirty="0" smtClean="0"/>
              <a:t>.</a:t>
            </a:r>
            <a:endParaRPr lang="en-US" altLang="ja-JP" sz="2000" dirty="0"/>
          </a:p>
        </p:txBody>
      </p:sp>
      <p:sp>
        <p:nvSpPr>
          <p:cNvPr id="51" name="テキスト プレースホルダー 17"/>
          <p:cNvSpPr txBox="1">
            <a:spLocks/>
          </p:cNvSpPr>
          <p:nvPr/>
        </p:nvSpPr>
        <p:spPr>
          <a:xfrm>
            <a:off x="9637468" y="2231126"/>
            <a:ext cx="5490610" cy="773203"/>
          </a:xfrm>
          <a:prstGeom prst="rect">
            <a:avLst/>
          </a:prstGeom>
        </p:spPr>
        <p:txBody>
          <a:bodyPr anchor="ct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pPr marL="108000">
              <a:lnSpc>
                <a:spcPct val="100000"/>
              </a:lnSpc>
              <a:spcBef>
                <a:spcPts val="0"/>
              </a:spcBef>
            </a:pPr>
            <a:r>
              <a:rPr lang="en-US" altLang="ja-JP" sz="3200" dirty="0" smtClean="0">
                <a:solidFill>
                  <a:schemeClr val="accent5"/>
                </a:solidFill>
                <a:latin typeface="Route 159 SemiBold" pitchFamily="50" charset="0"/>
              </a:rPr>
              <a:t>SVM</a:t>
            </a:r>
            <a:endParaRPr lang="ja-JP" altLang="en-US" sz="3200" dirty="0">
              <a:solidFill>
                <a:schemeClr val="accent5"/>
              </a:solidFill>
              <a:latin typeface="Route 159 SemiBold" pitchFamily="50" charset="0"/>
            </a:endParaRPr>
          </a:p>
        </p:txBody>
      </p:sp>
      <p:sp>
        <p:nvSpPr>
          <p:cNvPr id="52" name="テキスト プレースホルダー 16"/>
          <p:cNvSpPr txBox="1">
            <a:spLocks/>
          </p:cNvSpPr>
          <p:nvPr/>
        </p:nvSpPr>
        <p:spPr>
          <a:xfrm>
            <a:off x="9753580" y="2890021"/>
            <a:ext cx="7634532" cy="971371"/>
          </a:xfrm>
          <a:prstGeom prst="rect">
            <a:avLst/>
          </a:prstGeom>
        </p:spPr>
        <p:txBody>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fr-FR" altLang="ja-JP" sz="2000" dirty="0"/>
              <a:t>Temps de construction du </a:t>
            </a:r>
            <a:r>
              <a:rPr lang="fr-FR" altLang="ja-JP" sz="2000" dirty="0" smtClean="0"/>
              <a:t>modèle : </a:t>
            </a:r>
            <a:r>
              <a:rPr lang="fr-FR" b="1" dirty="0"/>
              <a:t>0.01 s</a:t>
            </a:r>
            <a:endParaRPr lang="fr-FR" altLang="ja-JP" sz="2000" dirty="0" smtClean="0"/>
          </a:p>
          <a:p>
            <a:r>
              <a:rPr lang="fr-FR" altLang="ja-JP" sz="2000" dirty="0"/>
              <a:t>Taille du </a:t>
            </a:r>
            <a:r>
              <a:rPr lang="fr-FR" altLang="ja-JP" sz="2000" dirty="0" smtClean="0"/>
              <a:t>modèle : </a:t>
            </a:r>
            <a:r>
              <a:rPr lang="fr-FR" b="1" dirty="0"/>
              <a:t>110.1 ko</a:t>
            </a:r>
            <a:endParaRPr lang="ja-JP" altLang="en-US" sz="2000" dirty="0"/>
          </a:p>
        </p:txBody>
      </p:sp>
      <p:cxnSp>
        <p:nvCxnSpPr>
          <p:cNvPr id="54" name="カギ線コネクタ 53"/>
          <p:cNvCxnSpPr>
            <a:endCxn id="51" idx="1"/>
          </p:cNvCxnSpPr>
          <p:nvPr/>
        </p:nvCxnSpPr>
        <p:spPr>
          <a:xfrm flipV="1">
            <a:off x="3854692" y="2617728"/>
            <a:ext cx="5782776" cy="125472"/>
          </a:xfrm>
          <a:prstGeom prst="bentConnector3">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5" name="カギ線コネクタ 54"/>
          <p:cNvCxnSpPr>
            <a:endCxn id="49" idx="1"/>
          </p:cNvCxnSpPr>
          <p:nvPr/>
        </p:nvCxnSpPr>
        <p:spPr>
          <a:xfrm>
            <a:off x="5368413" y="4247535"/>
            <a:ext cx="4269055" cy="90158"/>
          </a:xfrm>
          <a:prstGeom prst="bentConnector3">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58" name="カギ線コネクタ 57"/>
          <p:cNvCxnSpPr>
            <a:endCxn id="47" idx="1"/>
          </p:cNvCxnSpPr>
          <p:nvPr/>
        </p:nvCxnSpPr>
        <p:spPr>
          <a:xfrm>
            <a:off x="6882694" y="5250426"/>
            <a:ext cx="2754774" cy="807232"/>
          </a:xfrm>
          <a:prstGeom prst="bentConnector3">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 name="Espace réservé du texte 2"/>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419263885"/>
      </p:ext>
    </p:extLst>
  </p:cSld>
  <p:clrMapOvr>
    <a:masterClrMapping/>
  </p:clrMapOvr>
  <p:transition spd="slow" advTm="1241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25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 presetClass="entr" presetSubtype="1" decel="10000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additive="base">
                                        <p:cTn id="10" dur="1000" fill="hold"/>
                                        <p:tgtEl>
                                          <p:spTgt spid="35"/>
                                        </p:tgtEl>
                                        <p:attrNameLst>
                                          <p:attrName>ppt_x</p:attrName>
                                        </p:attrNameLst>
                                      </p:cBhvr>
                                      <p:tavLst>
                                        <p:tav tm="0">
                                          <p:val>
                                            <p:strVal val="#ppt_x"/>
                                          </p:val>
                                        </p:tav>
                                        <p:tav tm="100000">
                                          <p:val>
                                            <p:strVal val="#ppt_x"/>
                                          </p:val>
                                        </p:tav>
                                      </p:tavLst>
                                    </p:anim>
                                    <p:anim calcmode="lin" valueType="num">
                                      <p:cBhvr additive="base">
                                        <p:cTn id="11" dur="1000" fill="hold"/>
                                        <p:tgtEl>
                                          <p:spTgt spid="35"/>
                                        </p:tgtEl>
                                        <p:attrNameLst>
                                          <p:attrName>ppt_y</p:attrName>
                                        </p:attrNameLst>
                                      </p:cBhvr>
                                      <p:tavLst>
                                        <p:tav tm="0">
                                          <p:val>
                                            <p:strVal val="0-#ppt_h/2"/>
                                          </p:val>
                                        </p:tav>
                                        <p:tav tm="100000">
                                          <p:val>
                                            <p:strVal val="#ppt_y"/>
                                          </p:val>
                                        </p:tav>
                                      </p:tavLst>
                                    </p:anim>
                                  </p:childTnLst>
                                </p:cTn>
                              </p:par>
                              <p:par>
                                <p:cTn id="12" presetID="45" presetClass="entr" presetSubtype="0" fill="hold" grpId="1"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1000"/>
                                        <p:tgtEl>
                                          <p:spTgt spid="35"/>
                                        </p:tgtEl>
                                      </p:cBhvr>
                                    </p:animEffect>
                                    <p:anim calcmode="lin" valueType="num">
                                      <p:cBhvr>
                                        <p:cTn id="15" dur="1000" fill="hold"/>
                                        <p:tgtEl>
                                          <p:spTgt spid="35"/>
                                        </p:tgtEl>
                                        <p:attrNameLst>
                                          <p:attrName>ppt_w</p:attrName>
                                        </p:attrNameLst>
                                      </p:cBhvr>
                                      <p:tavLst>
                                        <p:tav tm="0" fmla="#ppt_w*sin(2.5*pi*$)">
                                          <p:val>
                                            <p:fltVal val="0"/>
                                          </p:val>
                                        </p:tav>
                                        <p:tav tm="100000">
                                          <p:val>
                                            <p:fltVal val="1"/>
                                          </p:val>
                                        </p:tav>
                                      </p:tavLst>
                                    </p:anim>
                                    <p:anim calcmode="lin" valueType="num">
                                      <p:cBhvr>
                                        <p:cTn id="16" dur="1000" fill="hold"/>
                                        <p:tgtEl>
                                          <p:spTgt spid="35"/>
                                        </p:tgtEl>
                                        <p:attrNameLst>
                                          <p:attrName>ppt_h</p:attrName>
                                        </p:attrNameLst>
                                      </p:cBhvr>
                                      <p:tavLst>
                                        <p:tav tm="0">
                                          <p:val>
                                            <p:strVal val="#ppt_h"/>
                                          </p:val>
                                        </p:tav>
                                        <p:tav tm="100000">
                                          <p:val>
                                            <p:strVal val="#ppt_h"/>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left)">
                                      <p:cBhvr>
                                        <p:cTn id="20" dur="500"/>
                                        <p:tgtEl>
                                          <p:spTgt spid="58"/>
                                        </p:tgtEl>
                                      </p:cBhvr>
                                    </p:animEffect>
                                  </p:childTnLst>
                                </p:cTn>
                              </p:par>
                            </p:childTnLst>
                          </p:cTn>
                        </p:par>
                        <p:par>
                          <p:cTn id="21" fill="hold">
                            <p:stCondLst>
                              <p:cond delay="1500"/>
                            </p:stCondLst>
                            <p:childTnLst>
                              <p:par>
                                <p:cTn id="22" presetID="2" presetClass="entr" presetSubtype="2" decel="100000" fill="hold" grpId="0" nodeType="afterEffect">
                                  <p:stCondLst>
                                    <p:cond delay="0"/>
                                  </p:stCondLst>
                                  <p:iterate type="wd">
                                    <p:tmPct val="10000"/>
                                  </p:iterate>
                                  <p:childTnLst>
                                    <p:set>
                                      <p:cBhvr>
                                        <p:cTn id="23" dur="1" fill="hold">
                                          <p:stCondLst>
                                            <p:cond delay="0"/>
                                          </p:stCondLst>
                                        </p:cTn>
                                        <p:tgtEl>
                                          <p:spTgt spid="47"/>
                                        </p:tgtEl>
                                        <p:attrNameLst>
                                          <p:attrName>style.visibility</p:attrName>
                                        </p:attrNameLst>
                                      </p:cBhvr>
                                      <p:to>
                                        <p:strVal val="visible"/>
                                      </p:to>
                                    </p:set>
                                    <p:anim calcmode="lin" valueType="num">
                                      <p:cBhvr additive="base">
                                        <p:cTn id="24" dur="500" fill="hold"/>
                                        <p:tgtEl>
                                          <p:spTgt spid="47"/>
                                        </p:tgtEl>
                                        <p:attrNameLst>
                                          <p:attrName>ppt_x</p:attrName>
                                        </p:attrNameLst>
                                      </p:cBhvr>
                                      <p:tavLst>
                                        <p:tav tm="0">
                                          <p:val>
                                            <p:strVal val="1+#ppt_w/2"/>
                                          </p:val>
                                        </p:tav>
                                        <p:tav tm="100000">
                                          <p:val>
                                            <p:strVal val="#ppt_x"/>
                                          </p:val>
                                        </p:tav>
                                      </p:tavLst>
                                    </p:anim>
                                    <p:anim calcmode="lin" valueType="num">
                                      <p:cBhvr additive="base">
                                        <p:cTn id="25" dur="500" fill="hold"/>
                                        <p:tgtEl>
                                          <p:spTgt spid="47"/>
                                        </p:tgtEl>
                                        <p:attrNameLst>
                                          <p:attrName>ppt_y</p:attrName>
                                        </p:attrNameLst>
                                      </p:cBhvr>
                                      <p:tavLst>
                                        <p:tav tm="0">
                                          <p:val>
                                            <p:strVal val="#ppt_y"/>
                                          </p:val>
                                        </p:tav>
                                        <p:tav tm="100000">
                                          <p:val>
                                            <p:strVal val="#ppt_y"/>
                                          </p:val>
                                        </p:tav>
                                      </p:tavLst>
                                    </p:anim>
                                  </p:childTnLst>
                                </p:cTn>
                              </p:par>
                              <p:par>
                                <p:cTn id="26" presetID="22" presetClass="entr" presetSubtype="8" fill="hold" grpId="0" nodeType="withEffect">
                                  <p:stCondLst>
                                    <p:cond delay="25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childTnLst>
                          </p:cTn>
                        </p:par>
                        <p:par>
                          <p:cTn id="29" fill="hold">
                            <p:stCondLst>
                              <p:cond delay="2250"/>
                            </p:stCondLst>
                            <p:childTnLst>
                              <p:par>
                                <p:cTn id="30" presetID="22" presetClass="entr" presetSubtype="4" fill="hold"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par>
                                <p:cTn id="33" presetID="2" presetClass="entr" presetSubtype="1" decel="10000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1000" fill="hold"/>
                                        <p:tgtEl>
                                          <p:spTgt spid="34"/>
                                        </p:tgtEl>
                                        <p:attrNameLst>
                                          <p:attrName>ppt_x</p:attrName>
                                        </p:attrNameLst>
                                      </p:cBhvr>
                                      <p:tavLst>
                                        <p:tav tm="0">
                                          <p:val>
                                            <p:strVal val="#ppt_x"/>
                                          </p:val>
                                        </p:tav>
                                        <p:tav tm="100000">
                                          <p:val>
                                            <p:strVal val="#ppt_x"/>
                                          </p:val>
                                        </p:tav>
                                      </p:tavLst>
                                    </p:anim>
                                    <p:anim calcmode="lin" valueType="num">
                                      <p:cBhvr additive="base">
                                        <p:cTn id="36" dur="1000" fill="hold"/>
                                        <p:tgtEl>
                                          <p:spTgt spid="34"/>
                                        </p:tgtEl>
                                        <p:attrNameLst>
                                          <p:attrName>ppt_y</p:attrName>
                                        </p:attrNameLst>
                                      </p:cBhvr>
                                      <p:tavLst>
                                        <p:tav tm="0">
                                          <p:val>
                                            <p:strVal val="0-#ppt_h/2"/>
                                          </p:val>
                                        </p:tav>
                                        <p:tav tm="100000">
                                          <p:val>
                                            <p:strVal val="#ppt_y"/>
                                          </p:val>
                                        </p:tav>
                                      </p:tavLst>
                                    </p:anim>
                                  </p:childTnLst>
                                </p:cTn>
                              </p:par>
                              <p:par>
                                <p:cTn id="37" presetID="45" presetClass="entr" presetSubtype="0" fill="hold" grpId="1"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1000"/>
                                        <p:tgtEl>
                                          <p:spTgt spid="34"/>
                                        </p:tgtEl>
                                      </p:cBhvr>
                                    </p:animEffect>
                                    <p:anim calcmode="lin" valueType="num">
                                      <p:cBhvr>
                                        <p:cTn id="40" dur="1000" fill="hold"/>
                                        <p:tgtEl>
                                          <p:spTgt spid="34"/>
                                        </p:tgtEl>
                                        <p:attrNameLst>
                                          <p:attrName>ppt_w</p:attrName>
                                        </p:attrNameLst>
                                      </p:cBhvr>
                                      <p:tavLst>
                                        <p:tav tm="0" fmla="#ppt_w*sin(2.5*pi*$)">
                                          <p:val>
                                            <p:fltVal val="0"/>
                                          </p:val>
                                        </p:tav>
                                        <p:tav tm="100000">
                                          <p:val>
                                            <p:fltVal val="1"/>
                                          </p:val>
                                        </p:tav>
                                      </p:tavLst>
                                    </p:anim>
                                    <p:anim calcmode="lin" valueType="num">
                                      <p:cBhvr>
                                        <p:cTn id="41" dur="1000" fill="hold"/>
                                        <p:tgtEl>
                                          <p:spTgt spid="34"/>
                                        </p:tgtEl>
                                        <p:attrNameLst>
                                          <p:attrName>ppt_h</p:attrName>
                                        </p:attrNameLst>
                                      </p:cBhvr>
                                      <p:tavLst>
                                        <p:tav tm="0">
                                          <p:val>
                                            <p:strVal val="#ppt_h"/>
                                          </p:val>
                                        </p:tav>
                                        <p:tav tm="100000">
                                          <p:val>
                                            <p:strVal val="#ppt_h"/>
                                          </p:val>
                                        </p:tav>
                                      </p:tavLst>
                                    </p:anim>
                                  </p:childTnLst>
                                </p:cTn>
                              </p:par>
                            </p:childTnLst>
                          </p:cTn>
                        </p:par>
                        <p:par>
                          <p:cTn id="42" fill="hold">
                            <p:stCondLst>
                              <p:cond delay="3250"/>
                            </p:stCondLst>
                            <p:childTnLst>
                              <p:par>
                                <p:cTn id="43" presetID="22" presetClass="entr" presetSubtype="8" fill="hold" nodeType="after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wipe(left)">
                                      <p:cBhvr>
                                        <p:cTn id="45" dur="500"/>
                                        <p:tgtEl>
                                          <p:spTgt spid="55"/>
                                        </p:tgtEl>
                                      </p:cBhvr>
                                    </p:animEffect>
                                  </p:childTnLst>
                                </p:cTn>
                              </p:par>
                            </p:childTnLst>
                          </p:cTn>
                        </p:par>
                        <p:par>
                          <p:cTn id="46" fill="hold">
                            <p:stCondLst>
                              <p:cond delay="3750"/>
                            </p:stCondLst>
                            <p:childTnLst>
                              <p:par>
                                <p:cTn id="47" presetID="2" presetClass="entr" presetSubtype="2" decel="100000" fill="hold" grpId="0" nodeType="afterEffect">
                                  <p:stCondLst>
                                    <p:cond delay="0"/>
                                  </p:stCondLst>
                                  <p:iterate type="wd">
                                    <p:tmPct val="10000"/>
                                  </p:iterate>
                                  <p:childTnLst>
                                    <p:set>
                                      <p:cBhvr>
                                        <p:cTn id="48" dur="1" fill="hold">
                                          <p:stCondLst>
                                            <p:cond delay="0"/>
                                          </p:stCondLst>
                                        </p:cTn>
                                        <p:tgtEl>
                                          <p:spTgt spid="49"/>
                                        </p:tgtEl>
                                        <p:attrNameLst>
                                          <p:attrName>style.visibility</p:attrName>
                                        </p:attrNameLst>
                                      </p:cBhvr>
                                      <p:to>
                                        <p:strVal val="visible"/>
                                      </p:to>
                                    </p:set>
                                    <p:anim calcmode="lin" valueType="num">
                                      <p:cBhvr additive="base">
                                        <p:cTn id="49" dur="500" fill="hold"/>
                                        <p:tgtEl>
                                          <p:spTgt spid="49"/>
                                        </p:tgtEl>
                                        <p:attrNameLst>
                                          <p:attrName>ppt_x</p:attrName>
                                        </p:attrNameLst>
                                      </p:cBhvr>
                                      <p:tavLst>
                                        <p:tav tm="0">
                                          <p:val>
                                            <p:strVal val="1+#ppt_w/2"/>
                                          </p:val>
                                        </p:tav>
                                        <p:tav tm="100000">
                                          <p:val>
                                            <p:strVal val="#ppt_x"/>
                                          </p:val>
                                        </p:tav>
                                      </p:tavLst>
                                    </p:anim>
                                    <p:anim calcmode="lin" valueType="num">
                                      <p:cBhvr additive="base">
                                        <p:cTn id="50" dur="500" fill="hold"/>
                                        <p:tgtEl>
                                          <p:spTgt spid="49"/>
                                        </p:tgtEl>
                                        <p:attrNameLst>
                                          <p:attrName>ppt_y</p:attrName>
                                        </p:attrNameLst>
                                      </p:cBhvr>
                                      <p:tavLst>
                                        <p:tav tm="0">
                                          <p:val>
                                            <p:strVal val="#ppt_y"/>
                                          </p:val>
                                        </p:tav>
                                        <p:tav tm="100000">
                                          <p:val>
                                            <p:strVal val="#ppt_y"/>
                                          </p:val>
                                        </p:tav>
                                      </p:tavLst>
                                    </p:anim>
                                  </p:childTnLst>
                                </p:cTn>
                              </p:par>
                              <p:par>
                                <p:cTn id="51" presetID="22" presetClass="entr" presetSubtype="8" fill="hold" grpId="0" nodeType="withEffect">
                                  <p:stCondLst>
                                    <p:cond delay="250"/>
                                  </p:stCondLst>
                                  <p:childTnLst>
                                    <p:set>
                                      <p:cBhvr>
                                        <p:cTn id="52" dur="1" fill="hold">
                                          <p:stCondLst>
                                            <p:cond delay="0"/>
                                          </p:stCondLst>
                                        </p:cTn>
                                        <p:tgtEl>
                                          <p:spTgt spid="50"/>
                                        </p:tgtEl>
                                        <p:attrNameLst>
                                          <p:attrName>style.visibility</p:attrName>
                                        </p:attrNameLst>
                                      </p:cBhvr>
                                      <p:to>
                                        <p:strVal val="visible"/>
                                      </p:to>
                                    </p:set>
                                    <p:animEffect transition="in" filter="wipe(left)">
                                      <p:cBhvr>
                                        <p:cTn id="53" dur="500"/>
                                        <p:tgtEl>
                                          <p:spTgt spid="50"/>
                                        </p:tgtEl>
                                      </p:cBhvr>
                                    </p:animEffect>
                                  </p:childTnLst>
                                </p:cTn>
                              </p:par>
                            </p:childTnLst>
                          </p:cTn>
                        </p:par>
                        <p:par>
                          <p:cTn id="54" fill="hold">
                            <p:stCondLst>
                              <p:cond delay="4500"/>
                            </p:stCondLst>
                            <p:childTnLst>
                              <p:par>
                                <p:cTn id="55" presetID="22" presetClass="entr" presetSubtype="4" fill="hold" nodeType="afterEffect">
                                  <p:stCondLst>
                                    <p:cond delay="250"/>
                                  </p:stCondLst>
                                  <p:childTnLst>
                                    <p:set>
                                      <p:cBhvr>
                                        <p:cTn id="56" dur="1" fill="hold">
                                          <p:stCondLst>
                                            <p:cond delay="0"/>
                                          </p:stCondLst>
                                        </p:cTn>
                                        <p:tgtEl>
                                          <p:spTgt spid="40"/>
                                        </p:tgtEl>
                                        <p:attrNameLst>
                                          <p:attrName>style.visibility</p:attrName>
                                        </p:attrNameLst>
                                      </p:cBhvr>
                                      <p:to>
                                        <p:strVal val="visible"/>
                                      </p:to>
                                    </p:set>
                                    <p:animEffect transition="in" filter="wipe(down)">
                                      <p:cBhvr>
                                        <p:cTn id="57" dur="500"/>
                                        <p:tgtEl>
                                          <p:spTgt spid="40"/>
                                        </p:tgtEl>
                                      </p:cBhvr>
                                    </p:animEffect>
                                  </p:childTnLst>
                                </p:cTn>
                              </p:par>
                              <p:par>
                                <p:cTn id="58" presetID="2" presetClass="entr" presetSubtype="1" decel="10000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additive="base">
                                        <p:cTn id="60" dur="1000" fill="hold"/>
                                        <p:tgtEl>
                                          <p:spTgt spid="33"/>
                                        </p:tgtEl>
                                        <p:attrNameLst>
                                          <p:attrName>ppt_x</p:attrName>
                                        </p:attrNameLst>
                                      </p:cBhvr>
                                      <p:tavLst>
                                        <p:tav tm="0">
                                          <p:val>
                                            <p:strVal val="#ppt_x"/>
                                          </p:val>
                                        </p:tav>
                                        <p:tav tm="100000">
                                          <p:val>
                                            <p:strVal val="#ppt_x"/>
                                          </p:val>
                                        </p:tav>
                                      </p:tavLst>
                                    </p:anim>
                                    <p:anim calcmode="lin" valueType="num">
                                      <p:cBhvr additive="base">
                                        <p:cTn id="61" dur="1000" fill="hold"/>
                                        <p:tgtEl>
                                          <p:spTgt spid="33"/>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1000"/>
                                        <p:tgtEl>
                                          <p:spTgt spid="33"/>
                                        </p:tgtEl>
                                      </p:cBhvr>
                                    </p:animEffect>
                                    <p:anim calcmode="lin" valueType="num">
                                      <p:cBhvr>
                                        <p:cTn id="65" dur="1000" fill="hold"/>
                                        <p:tgtEl>
                                          <p:spTgt spid="33"/>
                                        </p:tgtEl>
                                        <p:attrNameLst>
                                          <p:attrName>ppt_w</p:attrName>
                                        </p:attrNameLst>
                                      </p:cBhvr>
                                      <p:tavLst>
                                        <p:tav tm="0" fmla="#ppt_w*sin(2.5*pi*$)">
                                          <p:val>
                                            <p:fltVal val="0"/>
                                          </p:val>
                                        </p:tav>
                                        <p:tav tm="100000">
                                          <p:val>
                                            <p:fltVal val="1"/>
                                          </p:val>
                                        </p:tav>
                                      </p:tavLst>
                                    </p:anim>
                                    <p:anim calcmode="lin" valueType="num">
                                      <p:cBhvr>
                                        <p:cTn id="66" dur="1000" fill="hold"/>
                                        <p:tgtEl>
                                          <p:spTgt spid="33"/>
                                        </p:tgtEl>
                                        <p:attrNameLst>
                                          <p:attrName>ppt_h</p:attrName>
                                        </p:attrNameLst>
                                      </p:cBhvr>
                                      <p:tavLst>
                                        <p:tav tm="0">
                                          <p:val>
                                            <p:strVal val="#ppt_h"/>
                                          </p:val>
                                        </p:tav>
                                        <p:tav tm="100000">
                                          <p:val>
                                            <p:strVal val="#ppt_h"/>
                                          </p:val>
                                        </p:tav>
                                      </p:tavLst>
                                    </p:anim>
                                  </p:childTnLst>
                                </p:cTn>
                              </p:par>
                            </p:childTnLst>
                          </p:cTn>
                        </p:par>
                        <p:par>
                          <p:cTn id="67" fill="hold">
                            <p:stCondLst>
                              <p:cond delay="5500"/>
                            </p:stCondLst>
                            <p:childTnLst>
                              <p:par>
                                <p:cTn id="68" presetID="22" presetClass="entr" presetSubtype="8" fill="hold" nodeType="after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wipe(left)">
                                      <p:cBhvr>
                                        <p:cTn id="70" dur="500"/>
                                        <p:tgtEl>
                                          <p:spTgt spid="54"/>
                                        </p:tgtEl>
                                      </p:cBhvr>
                                    </p:animEffect>
                                  </p:childTnLst>
                                </p:cTn>
                              </p:par>
                            </p:childTnLst>
                          </p:cTn>
                        </p:par>
                        <p:par>
                          <p:cTn id="71" fill="hold">
                            <p:stCondLst>
                              <p:cond delay="6000"/>
                            </p:stCondLst>
                            <p:childTnLst>
                              <p:par>
                                <p:cTn id="72" presetID="2" presetClass="entr" presetSubtype="2" decel="100000" fill="hold" grpId="0" nodeType="afterEffect">
                                  <p:stCondLst>
                                    <p:cond delay="0"/>
                                  </p:stCondLst>
                                  <p:iterate type="wd">
                                    <p:tmPct val="10000"/>
                                  </p:iterate>
                                  <p:childTnLst>
                                    <p:set>
                                      <p:cBhvr>
                                        <p:cTn id="73" dur="1" fill="hold">
                                          <p:stCondLst>
                                            <p:cond delay="0"/>
                                          </p:stCondLst>
                                        </p:cTn>
                                        <p:tgtEl>
                                          <p:spTgt spid="51"/>
                                        </p:tgtEl>
                                        <p:attrNameLst>
                                          <p:attrName>style.visibility</p:attrName>
                                        </p:attrNameLst>
                                      </p:cBhvr>
                                      <p:to>
                                        <p:strVal val="visible"/>
                                      </p:to>
                                    </p:set>
                                    <p:anim calcmode="lin" valueType="num">
                                      <p:cBhvr additive="base">
                                        <p:cTn id="74" dur="500" fill="hold"/>
                                        <p:tgtEl>
                                          <p:spTgt spid="51"/>
                                        </p:tgtEl>
                                        <p:attrNameLst>
                                          <p:attrName>ppt_x</p:attrName>
                                        </p:attrNameLst>
                                      </p:cBhvr>
                                      <p:tavLst>
                                        <p:tav tm="0">
                                          <p:val>
                                            <p:strVal val="1+#ppt_w/2"/>
                                          </p:val>
                                        </p:tav>
                                        <p:tav tm="100000">
                                          <p:val>
                                            <p:strVal val="#ppt_x"/>
                                          </p:val>
                                        </p:tav>
                                      </p:tavLst>
                                    </p:anim>
                                    <p:anim calcmode="lin" valueType="num">
                                      <p:cBhvr additive="base">
                                        <p:cTn id="75" dur="500" fill="hold"/>
                                        <p:tgtEl>
                                          <p:spTgt spid="51"/>
                                        </p:tgtEl>
                                        <p:attrNameLst>
                                          <p:attrName>ppt_y</p:attrName>
                                        </p:attrNameLst>
                                      </p:cBhvr>
                                      <p:tavLst>
                                        <p:tav tm="0">
                                          <p:val>
                                            <p:strVal val="#ppt_y"/>
                                          </p:val>
                                        </p:tav>
                                        <p:tav tm="100000">
                                          <p:val>
                                            <p:strVal val="#ppt_y"/>
                                          </p:val>
                                        </p:tav>
                                      </p:tavLst>
                                    </p:anim>
                                  </p:childTnLst>
                                </p:cTn>
                              </p:par>
                              <p:par>
                                <p:cTn id="76" presetID="22" presetClass="entr" presetSubtype="8" fill="hold" grpId="0" nodeType="withEffect">
                                  <p:stCondLst>
                                    <p:cond delay="250"/>
                                  </p:stCondLst>
                                  <p:childTnLst>
                                    <p:set>
                                      <p:cBhvr>
                                        <p:cTn id="77" dur="1" fill="hold">
                                          <p:stCondLst>
                                            <p:cond delay="0"/>
                                          </p:stCondLst>
                                        </p:cTn>
                                        <p:tgtEl>
                                          <p:spTgt spid="52"/>
                                        </p:tgtEl>
                                        <p:attrNameLst>
                                          <p:attrName>style.visibility</p:attrName>
                                        </p:attrNameLst>
                                      </p:cBhvr>
                                      <p:to>
                                        <p:strVal val="visible"/>
                                      </p:to>
                                    </p:set>
                                    <p:animEffect transition="in" filter="wipe(left)">
                                      <p:cBhvr>
                                        <p:cTn id="7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34" grpId="0"/>
      <p:bldP spid="34" grpId="1"/>
      <p:bldP spid="35" grpId="0"/>
      <p:bldP spid="35" grpId="1"/>
      <p:bldP spid="47" grpId="0"/>
      <p:bldP spid="48" grpId="0"/>
      <p:bldP spid="49" grpId="0"/>
      <p:bldP spid="50" grpId="0"/>
      <p:bldP spid="51"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noAutofit/>
          </a:bodyPr>
          <a:lstStyle/>
          <a:p>
            <a:r>
              <a:rPr lang="fr-FR" sz="4000" dirty="0"/>
              <a:t>Interface d'évaluation des données théoriques</a:t>
            </a:r>
            <a:endParaRPr kumimoji="1" lang="fr-FR" altLang="ja-JP" sz="3200" dirty="0">
              <a:solidFill>
                <a:schemeClr val="accent1"/>
              </a:solidFill>
              <a:latin typeface="Route 159 Bold" pitchFamily="50" charset="0"/>
            </a:endParaRPr>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23</a:t>
            </a:fld>
            <a:endParaRPr lang="ja-JP" altLang="en-US"/>
          </a:p>
        </p:txBody>
      </p:sp>
      <p:sp>
        <p:nvSpPr>
          <p:cNvPr id="2" name="Légende encadrée avec une bordure 2 1"/>
          <p:cNvSpPr/>
          <p:nvPr/>
        </p:nvSpPr>
        <p:spPr>
          <a:xfrm>
            <a:off x="1494971" y="3410857"/>
            <a:ext cx="391886" cy="159657"/>
          </a:xfrm>
          <a:prstGeom prst="accentBorderCallout2">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pic>
        <p:nvPicPr>
          <p:cNvPr id="1027" name="Picture 3" descr="https://lh6.googleusercontent.com/Ee-eHLezlioR3uR_tvHoBdedfmeVQ27_-iYoYTK-MHCVaoIOFpthfkFalAxYEOlKV0vR2p31II49EtAB1_ybwZBFrvdON-QeUTn1dXGp2J69aSUM6XEXy15H0YwBws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262" y="2514917"/>
            <a:ext cx="4588854" cy="69178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kSSXooijQ9uxwJ7QbW3Qb0Ojm86p8aDlw0qC3456bQMOQBGI7jdXBoSL5YmW-8sy2-qvJpGjLHlTaMQNkXFGqgO0IUB5fIl5ZBfPRd5-3U-qDJSfKYQ3-Bzc9a2GiaZ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6296" y="2514917"/>
            <a:ext cx="4765645" cy="70869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6.googleusercontent.com/35KuY1rj_4rWFmaPHoyrNWvjYw6ggiqloBTSMCemdGGzarckUVOIjY5yp6v4t891gMJyJs2tKaC7XFRqnIhvOHS-zSxR8gYBVD9vK7QXxnkXCzauOi1EbH0GCChn_tn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6073" y="2530291"/>
            <a:ext cx="5042359" cy="70716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394856" y="7881258"/>
            <a:ext cx="1973943" cy="1349828"/>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6" name="Rectangle avec flèche vers la gauche 5"/>
          <p:cNvSpPr/>
          <p:nvPr/>
        </p:nvSpPr>
        <p:spPr>
          <a:xfrm>
            <a:off x="4421932" y="7141029"/>
            <a:ext cx="1931625" cy="1872343"/>
          </a:xfrm>
          <a:prstGeom prst="leftArrowCallou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fr-FR" sz="1600" dirty="0" smtClean="0">
                <a:solidFill>
                  <a:srgbClr val="FF0000"/>
                </a:solidFill>
              </a:rPr>
              <a:t>Personne 52</a:t>
            </a:r>
          </a:p>
          <a:p>
            <a:pPr algn="ctr"/>
            <a:r>
              <a:rPr lang="fr-FR" sz="1600" dirty="0" smtClean="0">
                <a:solidFill>
                  <a:srgbClr val="FF0000"/>
                </a:solidFill>
              </a:rPr>
              <a:t>Prédiction</a:t>
            </a:r>
          </a:p>
          <a:p>
            <a:pPr algn="ctr"/>
            <a:r>
              <a:rPr kumimoji="1" lang="fr-FR" sz="1600" dirty="0" smtClean="0">
                <a:solidFill>
                  <a:srgbClr val="FF0000"/>
                </a:solidFill>
              </a:rPr>
              <a:t>100%</a:t>
            </a:r>
            <a:endParaRPr kumimoji="1" lang="fr-FR" sz="1600" dirty="0">
              <a:solidFill>
                <a:srgbClr val="FF0000"/>
              </a:solidFill>
            </a:endParaRPr>
          </a:p>
        </p:txBody>
      </p:sp>
      <p:sp>
        <p:nvSpPr>
          <p:cNvPr id="19" name="Rectangle 18"/>
          <p:cNvSpPr/>
          <p:nvPr/>
        </p:nvSpPr>
        <p:spPr>
          <a:xfrm>
            <a:off x="13237754" y="7963775"/>
            <a:ext cx="1973943" cy="1349828"/>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20" name="Rectangle avec flèche vers la gauche 19"/>
          <p:cNvSpPr/>
          <p:nvPr/>
        </p:nvSpPr>
        <p:spPr>
          <a:xfrm>
            <a:off x="15264830" y="7223546"/>
            <a:ext cx="1931625" cy="1872343"/>
          </a:xfrm>
          <a:prstGeom prst="leftArrowCallou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600" dirty="0">
                <a:solidFill>
                  <a:srgbClr val="FF0000"/>
                </a:solidFill>
              </a:rPr>
              <a:t>Personne </a:t>
            </a:r>
            <a:r>
              <a:rPr lang="fr-FR" sz="1600" dirty="0" smtClean="0">
                <a:solidFill>
                  <a:srgbClr val="FF0000"/>
                </a:solidFill>
              </a:rPr>
              <a:t>53</a:t>
            </a:r>
            <a:endParaRPr lang="fr-FR" sz="1600" dirty="0">
              <a:solidFill>
                <a:srgbClr val="FF0000"/>
              </a:solidFill>
            </a:endParaRPr>
          </a:p>
          <a:p>
            <a:pPr algn="ctr"/>
            <a:r>
              <a:rPr lang="fr-FR" sz="1600" dirty="0">
                <a:solidFill>
                  <a:srgbClr val="FF0000"/>
                </a:solidFill>
              </a:rPr>
              <a:t>Prédiction</a:t>
            </a:r>
          </a:p>
          <a:p>
            <a:pPr algn="ctr"/>
            <a:r>
              <a:rPr lang="fr-FR" sz="1600" dirty="0">
                <a:solidFill>
                  <a:srgbClr val="FF0000"/>
                </a:solidFill>
              </a:rPr>
              <a:t>100%</a:t>
            </a:r>
          </a:p>
        </p:txBody>
      </p:sp>
      <p:sp>
        <p:nvSpPr>
          <p:cNvPr id="21" name="Rectangle 20"/>
          <p:cNvSpPr/>
          <p:nvPr/>
        </p:nvSpPr>
        <p:spPr>
          <a:xfrm>
            <a:off x="7835965" y="8033658"/>
            <a:ext cx="1973943" cy="1349828"/>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22" name="Rectangle avec flèche vers la gauche 21"/>
          <p:cNvSpPr/>
          <p:nvPr/>
        </p:nvSpPr>
        <p:spPr>
          <a:xfrm>
            <a:off x="9863041" y="7293429"/>
            <a:ext cx="1931625" cy="1872343"/>
          </a:xfrm>
          <a:prstGeom prst="leftArrowCallou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600" dirty="0">
                <a:solidFill>
                  <a:srgbClr val="FF0000"/>
                </a:solidFill>
              </a:rPr>
              <a:t>Personne </a:t>
            </a:r>
            <a:endParaRPr lang="fr-FR" sz="1600" dirty="0" smtClean="0">
              <a:solidFill>
                <a:srgbClr val="FF0000"/>
              </a:solidFill>
            </a:endParaRPr>
          </a:p>
          <a:p>
            <a:pPr algn="ctr"/>
            <a:r>
              <a:rPr lang="fr-FR" sz="1600" dirty="0" smtClean="0">
                <a:solidFill>
                  <a:srgbClr val="FF0000"/>
                </a:solidFill>
              </a:rPr>
              <a:t>2</a:t>
            </a:r>
            <a:endParaRPr lang="fr-FR" sz="1600" dirty="0">
              <a:solidFill>
                <a:srgbClr val="FF0000"/>
              </a:solidFill>
            </a:endParaRPr>
          </a:p>
          <a:p>
            <a:pPr algn="ctr"/>
            <a:r>
              <a:rPr lang="fr-FR" sz="1600" dirty="0">
                <a:solidFill>
                  <a:srgbClr val="FF0000"/>
                </a:solidFill>
              </a:rPr>
              <a:t>Prédiction</a:t>
            </a:r>
          </a:p>
          <a:p>
            <a:pPr algn="ctr"/>
            <a:r>
              <a:rPr lang="fr-FR" sz="1600" dirty="0">
                <a:solidFill>
                  <a:srgbClr val="FF0000"/>
                </a:solidFill>
              </a:rPr>
              <a:t>100%</a:t>
            </a:r>
          </a:p>
        </p:txBody>
      </p:sp>
      <p:sp>
        <p:nvSpPr>
          <p:cNvPr id="4" name="Espace réservé du texte 3"/>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883268375"/>
      </p:ext>
    </p:extLst>
  </p:cSld>
  <p:clrMapOvr>
    <a:masterClrMapping/>
  </p:clrMapOvr>
  <p:transition spd="slow" advTm="6573">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childTnLst>
                                </p:cTn>
                              </p:par>
                              <p:par>
                                <p:cTn id="11" presetID="10"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fade">
                                      <p:cBhvr>
                                        <p:cTn id="13" dur="500"/>
                                        <p:tgtEl>
                                          <p:spTgt spid="1028"/>
                                        </p:tgtEl>
                                      </p:cBhvr>
                                    </p:animEffect>
                                  </p:childTnLst>
                                </p:cTn>
                              </p:par>
                              <p:par>
                                <p:cTn id="14" presetID="10" presetClass="entr" presetSubtype="0"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Effect transition="in" filter="fade">
                                      <p:cBhvr>
                                        <p:cTn id="16" dur="500"/>
                                        <p:tgtEl>
                                          <p:spTgt spid="10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P spid="19" grpId="0" animBg="1"/>
      <p:bldP spid="20" grpId="0" animBg="1"/>
      <p:bldP spid="21" grpId="0" animBg="1"/>
      <p:bldP spid="2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rganigramme : Processus 29"/>
          <p:cNvSpPr/>
          <p:nvPr/>
        </p:nvSpPr>
        <p:spPr>
          <a:xfrm>
            <a:off x="1083377" y="3041282"/>
            <a:ext cx="12655744" cy="1712638"/>
          </a:xfrm>
          <a:prstGeom prst="flowChartProcess">
            <a:avLst/>
          </a:prstGeom>
          <a:noFill/>
          <a:ln w="381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12" name="タイトル 11"/>
          <p:cNvSpPr>
            <a:spLocks noGrp="1"/>
          </p:cNvSpPr>
          <p:nvPr>
            <p:ph type="title"/>
          </p:nvPr>
        </p:nvSpPr>
        <p:spPr/>
        <p:txBody>
          <a:bodyPr/>
          <a:lstStyle/>
          <a:p>
            <a:r>
              <a:rPr lang="en-US" altLang="ja-JP" dirty="0" err="1"/>
              <a:t>Déploiement</a:t>
            </a:r>
            <a:r>
              <a:rPr lang="en-US" altLang="ja-JP" dirty="0"/>
              <a:t> du </a:t>
            </a:r>
            <a:r>
              <a:rPr lang="en-US" altLang="ja-JP" dirty="0" err="1"/>
              <a:t>modèle</a:t>
            </a:r>
            <a:r>
              <a:rPr lang="en-US" altLang="ja-JP" dirty="0"/>
              <a:t> SVM</a:t>
            </a:r>
            <a:endParaRPr lang="ja-JP" altLang="en-US"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24</a:t>
            </a:fld>
            <a:endParaRPr lang="ja-JP" altLang="en-US"/>
          </a:p>
        </p:txBody>
      </p:sp>
      <p:sp>
        <p:nvSpPr>
          <p:cNvPr id="2" name="Légende encadrée avec une bordure 2 1"/>
          <p:cNvSpPr/>
          <p:nvPr/>
        </p:nvSpPr>
        <p:spPr>
          <a:xfrm>
            <a:off x="1494971" y="3410857"/>
            <a:ext cx="391886" cy="159657"/>
          </a:xfrm>
          <a:prstGeom prst="accentBorderCallout2">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3" name="Organigramme : Processus 2"/>
          <p:cNvSpPr/>
          <p:nvPr/>
        </p:nvSpPr>
        <p:spPr>
          <a:xfrm>
            <a:off x="1494971" y="7615002"/>
            <a:ext cx="7619049" cy="1508320"/>
          </a:xfrm>
          <a:prstGeom prst="flowChartProcess">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pic>
        <p:nvPicPr>
          <p:cNvPr id="5" name="Imag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7449" y="7619656"/>
            <a:ext cx="2234548" cy="1508320"/>
          </a:xfrm>
          <a:prstGeom prst="rect">
            <a:avLst/>
          </a:prstGeom>
        </p:spPr>
      </p:pic>
      <p:pic>
        <p:nvPicPr>
          <p:cNvPr id="15" name="Espace réservé pour une 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2388" y="8673772"/>
            <a:ext cx="1186863" cy="419731"/>
          </a:xfrm>
          <a:prstGeom prst="rect">
            <a:avLst/>
          </a:prstGeom>
        </p:spPr>
      </p:pic>
      <p:pic>
        <p:nvPicPr>
          <p:cNvPr id="16" name="Espace réservé pour une 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93247" y="8707714"/>
            <a:ext cx="1115035" cy="419731"/>
          </a:xfrm>
          <a:prstGeom prst="rect">
            <a:avLst/>
          </a:prstGeom>
        </p:spPr>
      </p:pic>
      <p:pic>
        <p:nvPicPr>
          <p:cNvPr id="17" name="Espace réservé pour une 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45337" y="8707714"/>
            <a:ext cx="1065057" cy="419731"/>
          </a:xfrm>
          <a:prstGeom prst="rect">
            <a:avLst/>
          </a:prstGeom>
        </p:spPr>
      </p:pic>
      <p:pic>
        <p:nvPicPr>
          <p:cNvPr id="18" name="Espace réservé pour une imag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03783" y="8212444"/>
            <a:ext cx="1165933" cy="419731"/>
          </a:xfrm>
          <a:prstGeom prst="rect">
            <a:avLst/>
          </a:prstGeom>
        </p:spPr>
      </p:pic>
      <p:pic>
        <p:nvPicPr>
          <p:cNvPr id="19" name="Espace réservé pour une imag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15547" y="8159296"/>
            <a:ext cx="1092735" cy="419731"/>
          </a:xfrm>
          <a:prstGeom prst="rect">
            <a:avLst/>
          </a:prstGeom>
        </p:spPr>
      </p:pic>
      <p:cxnSp>
        <p:nvCxnSpPr>
          <p:cNvPr id="7" name="Connecteur droit 6"/>
          <p:cNvCxnSpPr/>
          <p:nvPr/>
        </p:nvCxnSpPr>
        <p:spPr>
          <a:xfrm flipH="1">
            <a:off x="9621164" y="7815993"/>
            <a:ext cx="14990" cy="1212632"/>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3" name="Organigramme : Processus 22"/>
          <p:cNvSpPr/>
          <p:nvPr/>
        </p:nvSpPr>
        <p:spPr>
          <a:xfrm>
            <a:off x="1494971" y="5927106"/>
            <a:ext cx="7619049" cy="1508320"/>
          </a:xfrm>
          <a:prstGeom prst="flowChartProcess">
            <a:avLst/>
          </a:prstGeom>
          <a:noFill/>
          <a:ln w="190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9" name="Double flèche verticale 8"/>
          <p:cNvSpPr/>
          <p:nvPr/>
        </p:nvSpPr>
        <p:spPr>
          <a:xfrm>
            <a:off x="4912974" y="7101482"/>
            <a:ext cx="329784" cy="825091"/>
          </a:xfrm>
          <a:prstGeom prst="upDownArrow">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11" name="Organigramme : Processus 10"/>
          <p:cNvSpPr/>
          <p:nvPr/>
        </p:nvSpPr>
        <p:spPr>
          <a:xfrm>
            <a:off x="1083377" y="4748149"/>
            <a:ext cx="12655744" cy="4886793"/>
          </a:xfrm>
          <a:prstGeom prst="flowChartProcess">
            <a:avLst/>
          </a:prstGeom>
          <a:noFill/>
          <a:ln w="3810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pic>
        <p:nvPicPr>
          <p:cNvPr id="14" name="Imag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98827" y="4056592"/>
            <a:ext cx="7448586" cy="1379367"/>
          </a:xfrm>
          <a:prstGeom prst="rect">
            <a:avLst/>
          </a:prstGeom>
        </p:spPr>
      </p:pic>
      <p:sp>
        <p:nvSpPr>
          <p:cNvPr id="20" name="Organigramme : Multidocument 19"/>
          <p:cNvSpPr/>
          <p:nvPr/>
        </p:nvSpPr>
        <p:spPr>
          <a:xfrm>
            <a:off x="9932438" y="7339072"/>
            <a:ext cx="2988265" cy="2060178"/>
          </a:xfrm>
          <a:prstGeom prst="flowChartMultidocument">
            <a:avLst/>
          </a:prstGeom>
          <a:no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fr-FR" sz="1800" dirty="0" smtClean="0">
                <a:solidFill>
                  <a:schemeClr val="tx1"/>
                </a:solidFill>
              </a:rPr>
              <a:t>-Filtrage </a:t>
            </a:r>
            <a:r>
              <a:rPr lang="fr-FR" sz="1800" dirty="0">
                <a:solidFill>
                  <a:schemeClr val="tx1"/>
                </a:solidFill>
              </a:rPr>
              <a:t>et extraction</a:t>
            </a:r>
          </a:p>
          <a:p>
            <a:r>
              <a:rPr lang="fr-FR" sz="1800" dirty="0" smtClean="0">
                <a:solidFill>
                  <a:schemeClr val="tx1"/>
                </a:solidFill>
              </a:rPr>
              <a:t>-Chargement </a:t>
            </a:r>
            <a:r>
              <a:rPr lang="fr-FR" sz="1800" dirty="0">
                <a:solidFill>
                  <a:schemeClr val="tx1"/>
                </a:solidFill>
              </a:rPr>
              <a:t>du modèle SVM</a:t>
            </a:r>
          </a:p>
          <a:p>
            <a:r>
              <a:rPr lang="fr-FR" sz="1800" dirty="0" smtClean="0">
                <a:solidFill>
                  <a:schemeClr val="tx1"/>
                </a:solidFill>
              </a:rPr>
              <a:t>-Prédire </a:t>
            </a:r>
            <a:r>
              <a:rPr lang="fr-FR" sz="1800" dirty="0">
                <a:solidFill>
                  <a:schemeClr val="tx1"/>
                </a:solidFill>
              </a:rPr>
              <a:t>le résultat</a:t>
            </a:r>
          </a:p>
        </p:txBody>
      </p:sp>
      <p:pic>
        <p:nvPicPr>
          <p:cNvPr id="29" name="Image 28" descr="RÃ©sultat de recherche d'images pour &quot;flask python png&quot;"/>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08282" y="6160478"/>
            <a:ext cx="1539167" cy="823504"/>
          </a:xfrm>
          <a:prstGeom prst="rect">
            <a:avLst/>
          </a:prstGeom>
          <a:noFill/>
          <a:ln>
            <a:noFill/>
          </a:ln>
        </p:spPr>
      </p:pic>
      <p:pic>
        <p:nvPicPr>
          <p:cNvPr id="21" name="Imag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26952" y="3041282"/>
            <a:ext cx="1712638" cy="1712638"/>
          </a:xfrm>
          <a:prstGeom prst="rect">
            <a:avLst/>
          </a:prstGeom>
        </p:spPr>
      </p:pic>
      <p:pic>
        <p:nvPicPr>
          <p:cNvPr id="22" name="Imag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068550" y="3096620"/>
            <a:ext cx="2244843" cy="1532040"/>
          </a:xfrm>
          <a:prstGeom prst="rect">
            <a:avLst/>
          </a:prstGeom>
        </p:spPr>
      </p:pic>
      <p:sp>
        <p:nvSpPr>
          <p:cNvPr id="24" name="Double flèche horizontale 23"/>
          <p:cNvSpPr/>
          <p:nvPr/>
        </p:nvSpPr>
        <p:spPr>
          <a:xfrm>
            <a:off x="13235678" y="3523292"/>
            <a:ext cx="1499531" cy="551619"/>
          </a:xfrm>
          <a:prstGeom prst="leftRightArrow">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4" name="Espace réservé du texte 3"/>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3590384860"/>
      </p:ext>
    </p:extLst>
  </p:cSld>
  <p:clrMapOvr>
    <a:masterClrMapping/>
  </p:clrMapOvr>
  <p:transition spd="slow" advTm="6573">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 calcmode="lin" valueType="num">
                                      <p:cBhvr additive="base">
                                        <p:cTn id="59" dur="500" fill="hold"/>
                                        <p:tgtEl>
                                          <p:spTgt spid="29"/>
                                        </p:tgtEl>
                                        <p:attrNameLst>
                                          <p:attrName>ppt_x</p:attrName>
                                        </p:attrNameLst>
                                      </p:cBhvr>
                                      <p:tavLst>
                                        <p:tav tm="0">
                                          <p:val>
                                            <p:strVal val="#ppt_x"/>
                                          </p:val>
                                        </p:tav>
                                        <p:tav tm="100000">
                                          <p:val>
                                            <p:strVal val="#ppt_x"/>
                                          </p:val>
                                        </p:tav>
                                      </p:tavLst>
                                    </p:anim>
                                    <p:anim calcmode="lin" valueType="num">
                                      <p:cBhvr additive="base">
                                        <p:cTn id="60" dur="500" fill="hold"/>
                                        <p:tgtEl>
                                          <p:spTgt spid="29"/>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500" fill="hold"/>
                                        <p:tgtEl>
                                          <p:spTgt spid="23"/>
                                        </p:tgtEl>
                                        <p:attrNameLst>
                                          <p:attrName>ppt_x</p:attrName>
                                        </p:attrNameLst>
                                      </p:cBhvr>
                                      <p:tavLst>
                                        <p:tav tm="0">
                                          <p:val>
                                            <p:strVal val="#ppt_x"/>
                                          </p:val>
                                        </p:tav>
                                        <p:tav tm="100000">
                                          <p:val>
                                            <p:strVal val="#ppt_x"/>
                                          </p:val>
                                        </p:tav>
                                      </p:tavLst>
                                    </p:anim>
                                    <p:anim calcmode="lin" valueType="num">
                                      <p:cBhvr additive="base">
                                        <p:cTn id="64" dur="50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 grpId="0" animBg="1"/>
      <p:bldP spid="23" grpId="0" animBg="1"/>
      <p:bldP spid="9" grpId="0" animBg="1"/>
      <p:bldP spid="11" grpId="0" animBg="1"/>
      <p:bldP spid="20"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タイトル 18"/>
          <p:cNvSpPr>
            <a:spLocks noGrp="1"/>
          </p:cNvSpPr>
          <p:nvPr>
            <p:ph type="title"/>
          </p:nvPr>
        </p:nvSpPr>
        <p:spPr>
          <a:xfrm>
            <a:off x="746689" y="7590765"/>
            <a:ext cx="16822057" cy="1350907"/>
          </a:xfrm>
        </p:spPr>
        <p:txBody>
          <a:bodyPr>
            <a:normAutofit fontScale="90000"/>
          </a:bodyPr>
          <a:lstStyle/>
          <a:p>
            <a:r>
              <a:rPr kumimoji="1" lang="en-US" altLang="ja-JP" dirty="0" err="1" smtClean="0"/>
              <a:t>Déploiement</a:t>
            </a:r>
            <a:r>
              <a:rPr kumimoji="1" lang="en-US" altLang="ja-JP" dirty="0" smtClean="0"/>
              <a:t> du </a:t>
            </a:r>
            <a:r>
              <a:rPr kumimoji="1" lang="en-US" altLang="ja-JP" dirty="0" err="1" smtClean="0"/>
              <a:t>modèle</a:t>
            </a:r>
            <a:r>
              <a:rPr kumimoji="1" lang="en-US" altLang="ja-JP" dirty="0" smtClean="0"/>
              <a:t> </a:t>
            </a:r>
            <a:r>
              <a:rPr kumimoji="1" lang="en-US" altLang="ja-JP" dirty="0" err="1" smtClean="0"/>
              <a:t>dans</a:t>
            </a:r>
            <a:r>
              <a:rPr kumimoji="1" lang="en-US" altLang="ja-JP" dirty="0" smtClean="0"/>
              <a:t> </a:t>
            </a:r>
            <a:r>
              <a:rPr kumimoji="1" lang="en-US" altLang="ja-JP" dirty="0" err="1" smtClean="0"/>
              <a:t>l’application</a:t>
            </a:r>
            <a:r>
              <a:rPr kumimoji="1" lang="en-US" altLang="ja-JP" dirty="0" smtClean="0"/>
              <a:t> Android</a:t>
            </a:r>
            <a:endParaRPr kumimoji="1" lang="ja-JP" altLang="en-US" dirty="0"/>
          </a:p>
        </p:txBody>
      </p:sp>
      <p:pic>
        <p:nvPicPr>
          <p:cNvPr id="5" name="Espace réservé pour une image  4"/>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057" r="1057"/>
          <a:stretch>
            <a:fillRect/>
          </a:stretch>
        </p:blipFill>
        <p:spPr/>
      </p:pic>
      <p:pic>
        <p:nvPicPr>
          <p:cNvPr id="7" name="Espace réservé pour une image  6"/>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tretch>
            <a:fillRect/>
          </a:stretch>
        </p:blipFill>
        <p:spPr>
          <a:xfrm>
            <a:off x="13210790" y="1946807"/>
            <a:ext cx="3362709" cy="4395011"/>
          </a:xfrm>
        </p:spPr>
      </p:pic>
      <p:pic>
        <p:nvPicPr>
          <p:cNvPr id="9" name="Espace réservé pour une image  8"/>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t="852" b="852"/>
          <a:stretch>
            <a:fillRect/>
          </a:stretch>
        </p:blipFill>
        <p:spPr/>
      </p:pic>
      <p:sp>
        <p:nvSpPr>
          <p:cNvPr id="8" name="Ellipse 7"/>
          <p:cNvSpPr/>
          <p:nvPr/>
        </p:nvSpPr>
        <p:spPr>
          <a:xfrm>
            <a:off x="17206293" y="9188245"/>
            <a:ext cx="1080120" cy="1098755"/>
          </a:xfrm>
          <a:prstGeom prst="ellipse">
            <a:avLst/>
          </a:prstGeom>
          <a:solidFill>
            <a:srgbClr val="FD497C"/>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fr-FR" dirty="0" smtClean="0">
                <a:solidFill>
                  <a:schemeClr val="bg1"/>
                </a:solidFill>
              </a:rPr>
              <a:t>25</a:t>
            </a:r>
            <a:endParaRPr kumimoji="1" lang="fr-FR" dirty="0">
              <a:solidFill>
                <a:schemeClr val="bg1"/>
              </a:solidFill>
            </a:endParaRPr>
          </a:p>
        </p:txBody>
      </p:sp>
    </p:spTree>
    <p:extLst>
      <p:ext uri="{BB962C8B-B14F-4D97-AF65-F5344CB8AC3E}">
        <p14:creationId xmlns:p14="http://schemas.microsoft.com/office/powerpoint/2010/main" val="2960770645"/>
      </p:ext>
    </p:extLst>
  </p:cSld>
  <p:clrMapOvr>
    <a:masterClrMapping/>
  </p:clrMapOvr>
  <p:transition spd="slow" advTm="5146">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noAutofit/>
          </a:bodyPr>
          <a:lstStyle/>
          <a:p>
            <a:r>
              <a:rPr lang="en-US" altLang="ja-JP" sz="3600" dirty="0" smtClean="0"/>
              <a:t>Envoi de </a:t>
            </a:r>
            <a:r>
              <a:rPr lang="en-US" altLang="ja-JP" sz="3600" dirty="0">
                <a:solidFill>
                  <a:schemeClr val="accent1"/>
                </a:solidFill>
                <a:latin typeface="Route 159 Bold" pitchFamily="50" charset="0"/>
              </a:rPr>
              <a:t>signal </a:t>
            </a:r>
            <a:r>
              <a:rPr lang="en-US" altLang="ja-JP" sz="3600" dirty="0" smtClean="0">
                <a:solidFill>
                  <a:schemeClr val="accent1"/>
                </a:solidFill>
                <a:latin typeface="Route 159 Bold" pitchFamily="50" charset="0"/>
              </a:rPr>
              <a:t>ECG </a:t>
            </a:r>
            <a:r>
              <a:rPr lang="en-US" altLang="ja-JP" sz="3600" dirty="0" err="1" smtClean="0">
                <a:solidFill>
                  <a:schemeClr val="accent1"/>
                </a:solidFill>
                <a:latin typeface="Route 159 Bold" pitchFamily="50" charset="0"/>
              </a:rPr>
              <a:t>vers</a:t>
            </a:r>
            <a:r>
              <a:rPr lang="en-US" altLang="ja-JP" sz="3600" dirty="0" smtClean="0">
                <a:solidFill>
                  <a:schemeClr val="accent1"/>
                </a:solidFill>
                <a:latin typeface="Route 159 Bold" pitchFamily="50" charset="0"/>
              </a:rPr>
              <a:t> </a:t>
            </a:r>
            <a:r>
              <a:rPr lang="en-US" altLang="ja-JP" sz="3600" dirty="0" err="1" smtClean="0">
                <a:solidFill>
                  <a:schemeClr val="accent1"/>
                </a:solidFill>
                <a:latin typeface="Route 159 Bold" pitchFamily="50" charset="0"/>
              </a:rPr>
              <a:t>l’application</a:t>
            </a:r>
            <a:r>
              <a:rPr lang="en-US" altLang="ja-JP" sz="3600" dirty="0" smtClean="0">
                <a:solidFill>
                  <a:schemeClr val="accent1"/>
                </a:solidFill>
                <a:latin typeface="Route 159 Bold" pitchFamily="50" charset="0"/>
              </a:rPr>
              <a:t> android</a:t>
            </a:r>
            <a:endParaRPr kumimoji="1" lang="ja-JP" altLang="en-US" sz="3600" dirty="0">
              <a:solidFill>
                <a:schemeClr val="accent1"/>
              </a:solidFill>
              <a:latin typeface="Route 159 Bold" pitchFamily="50" charset="0"/>
            </a:endParaRPr>
          </a:p>
        </p:txBody>
      </p:sp>
      <p:sp>
        <p:nvSpPr>
          <p:cNvPr id="24" name="スライド番号プレースホルダー 23"/>
          <p:cNvSpPr>
            <a:spLocks noGrp="1"/>
          </p:cNvSpPr>
          <p:nvPr>
            <p:ph type="sldNum" sz="quarter" idx="11"/>
          </p:nvPr>
        </p:nvSpPr>
        <p:spPr/>
        <p:txBody>
          <a:bodyPr/>
          <a:lstStyle/>
          <a:p>
            <a:fld id="{E6459DFB-86F3-43FA-8567-2EA6E426AE90}" type="slidenum">
              <a:rPr lang="ja-JP" altLang="en-US" smtClean="0"/>
              <a:pPr/>
              <a:t>26</a:t>
            </a:fld>
            <a:endParaRPr lang="ja-JP" altLang="en-US"/>
          </a:p>
        </p:txBody>
      </p:sp>
      <p:sp>
        <p:nvSpPr>
          <p:cNvPr id="22" name="テキスト プレースホルダー 21"/>
          <p:cNvSpPr>
            <a:spLocks noGrp="1"/>
          </p:cNvSpPr>
          <p:nvPr>
            <p:ph type="body" sz="quarter" idx="19"/>
          </p:nvPr>
        </p:nvSpPr>
        <p:spPr/>
        <p:txBody>
          <a:bodyPr>
            <a:normAutofit/>
          </a:bodyPr>
          <a:lstStyle/>
          <a:p>
            <a:r>
              <a:rPr lang="en-US" altLang="ja-JP" dirty="0" err="1" smtClean="0"/>
              <a:t>Branchement</a:t>
            </a:r>
            <a:r>
              <a:rPr lang="en-US" altLang="ja-JP" dirty="0" smtClean="0"/>
              <a:t> pour l’</a:t>
            </a:r>
            <a:r>
              <a:rPr lang="fr-FR" dirty="0"/>
              <a:t> Envoi de signal ECG </a:t>
            </a:r>
            <a:endParaRPr kumimoji="1" lang="ja-JP" altLang="en-US" dirty="0"/>
          </a:p>
        </p:txBody>
      </p:sp>
      <p:sp>
        <p:nvSpPr>
          <p:cNvPr id="5" name="Espace réservé du texte 4"/>
          <p:cNvSpPr>
            <a:spLocks noGrp="1"/>
          </p:cNvSpPr>
          <p:nvPr>
            <p:ph type="body" sz="quarter" idx="17"/>
          </p:nvPr>
        </p:nvSpPr>
        <p:spPr/>
        <p:txBody>
          <a:bodyPr/>
          <a:lstStyle/>
          <a:p>
            <a:endParaRPr lang="fr-FR"/>
          </a:p>
        </p:txBody>
      </p:sp>
      <p:pic>
        <p:nvPicPr>
          <p:cNvPr id="3" name="Espace réservé pour une image  2"/>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3962400" y="2140150"/>
            <a:ext cx="9797143" cy="4421806"/>
          </a:xfrm>
        </p:spPr>
      </p:pic>
      <p:sp>
        <p:nvSpPr>
          <p:cNvPr id="2" name="Espace réservé du texte 1"/>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2930068896"/>
      </p:ext>
    </p:extLst>
  </p:cSld>
  <p:clrMapOvr>
    <a:masterClrMapping/>
  </p:clrMapOvr>
  <p:transition spd="slow" advTm="5190">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テキスト プレースホルダー 14"/>
          <p:cNvSpPr>
            <a:spLocks noGrp="1"/>
          </p:cNvSpPr>
          <p:nvPr>
            <p:ph type="body" sz="quarter" idx="16"/>
          </p:nvPr>
        </p:nvSpPr>
        <p:spPr/>
        <p:txBody>
          <a:bodyPr/>
          <a:lstStyle/>
          <a:p>
            <a:r>
              <a:rPr lang="fr-FR" sz="1800" dirty="0" smtClean="0"/>
              <a:t>Ensemble de </a:t>
            </a:r>
            <a:r>
              <a:rPr lang="fr-FR" sz="1800" dirty="0"/>
              <a:t>services d'hébergement pour tous les applications mobiles.</a:t>
            </a:r>
          </a:p>
          <a:p>
            <a:pPr marL="342900" indent="-342900">
              <a:buFont typeface="Wingdings" panose="05000000000000000000" pitchFamily="2" charset="2"/>
              <a:buChar char="§"/>
            </a:pPr>
            <a:r>
              <a:rPr lang="fr-FR" sz="1800" dirty="0"/>
              <a:t>Utilise la synchronisation des données.</a:t>
            </a:r>
          </a:p>
          <a:p>
            <a:pPr marL="342900" indent="-342900">
              <a:buFont typeface="Wingdings" panose="05000000000000000000" pitchFamily="2" charset="2"/>
              <a:buChar char="§"/>
            </a:pPr>
            <a:r>
              <a:rPr lang="fr-FR" sz="1800" dirty="0"/>
              <a:t>Les applications </a:t>
            </a:r>
            <a:r>
              <a:rPr lang="fr-FR" sz="1800" dirty="0" err="1"/>
              <a:t>Firebase</a:t>
            </a:r>
            <a:r>
              <a:rPr lang="fr-FR" sz="1800" dirty="0"/>
              <a:t> restent réactives, même en mode hors connexion.</a:t>
            </a:r>
          </a:p>
        </p:txBody>
      </p:sp>
      <p:sp>
        <p:nvSpPr>
          <p:cNvPr id="16" name="テキスト プレースホルダー 15"/>
          <p:cNvSpPr>
            <a:spLocks noGrp="1"/>
          </p:cNvSpPr>
          <p:nvPr>
            <p:ph type="body" sz="quarter" idx="17"/>
          </p:nvPr>
        </p:nvSpPr>
        <p:spPr/>
        <p:txBody>
          <a:bodyPr/>
          <a:lstStyle/>
          <a:p>
            <a:r>
              <a:rPr lang="fr-FR" dirty="0" err="1"/>
              <a:t>FireBase</a:t>
            </a:r>
            <a:endParaRPr lang="fr-FR" dirty="0"/>
          </a:p>
        </p:txBody>
      </p:sp>
      <p:sp>
        <p:nvSpPr>
          <p:cNvPr id="17" name="テキスト プレースホルダー 16"/>
          <p:cNvSpPr>
            <a:spLocks noGrp="1"/>
          </p:cNvSpPr>
          <p:nvPr>
            <p:ph type="body" sz="quarter" idx="40"/>
          </p:nvPr>
        </p:nvSpPr>
        <p:spPr>
          <a:xfrm>
            <a:off x="599275" y="4204830"/>
            <a:ext cx="11861362" cy="1994492"/>
          </a:xfrm>
        </p:spPr>
        <p:txBody>
          <a:bodyPr/>
          <a:lstStyle/>
          <a:p>
            <a:r>
              <a:rPr lang="fr-FR" sz="1600" dirty="0"/>
              <a:t>Base de données open source intégrée dans chaque appareil.</a:t>
            </a:r>
          </a:p>
          <a:p>
            <a:pPr marL="342900" lvl="0" indent="-342900">
              <a:buFont typeface="Wingdings" panose="05000000000000000000" pitchFamily="2" charset="2"/>
              <a:buChar char="§"/>
            </a:pPr>
            <a:r>
              <a:rPr lang="fr-FR" sz="1600" dirty="0" smtClean="0"/>
              <a:t>Nécessite </a:t>
            </a:r>
            <a:r>
              <a:rPr lang="fr-FR" sz="1600" dirty="0"/>
              <a:t>peu de mémoire lors de l'exécution (env. 250 ko).</a:t>
            </a:r>
          </a:p>
          <a:p>
            <a:pPr marL="342900" lvl="0" indent="-342900">
              <a:buFont typeface="Wingdings" panose="05000000000000000000" pitchFamily="2" charset="2"/>
              <a:buChar char="§"/>
            </a:pPr>
            <a:r>
              <a:rPr lang="fr-FR" sz="1600" dirty="0"/>
              <a:t>Prend en charge les types de données (TEXT, INTEGER…)</a:t>
            </a:r>
          </a:p>
          <a:p>
            <a:pPr marL="342900" lvl="0" indent="-342900">
              <a:buFont typeface="Wingdings" panose="05000000000000000000" pitchFamily="2" charset="2"/>
              <a:buChar char="§"/>
            </a:pPr>
            <a:r>
              <a:rPr lang="fr-FR" sz="1600" dirty="0"/>
              <a:t>Ne nécessite pas de configuration ou d'administration de la base de données.</a:t>
            </a:r>
          </a:p>
        </p:txBody>
      </p:sp>
      <p:sp>
        <p:nvSpPr>
          <p:cNvPr id="18" name="テキスト プレースホルダー 17"/>
          <p:cNvSpPr>
            <a:spLocks noGrp="1"/>
          </p:cNvSpPr>
          <p:nvPr>
            <p:ph type="body" sz="quarter" idx="41"/>
          </p:nvPr>
        </p:nvSpPr>
        <p:spPr>
          <a:xfrm>
            <a:off x="599275" y="3629398"/>
            <a:ext cx="8498925" cy="773203"/>
          </a:xfrm>
        </p:spPr>
        <p:txBody>
          <a:bodyPr/>
          <a:lstStyle/>
          <a:p>
            <a:r>
              <a:rPr lang="fr-FR" dirty="0"/>
              <a:t>Base de données </a:t>
            </a:r>
            <a:r>
              <a:rPr lang="fr-FR" dirty="0" err="1"/>
              <a:t>SQLite</a:t>
            </a:r>
            <a:endParaRPr lang="fr-FR" dirty="0"/>
          </a:p>
        </p:txBody>
      </p:sp>
      <p:sp>
        <p:nvSpPr>
          <p:cNvPr id="12" name="タイトル 11"/>
          <p:cNvSpPr>
            <a:spLocks noGrp="1"/>
          </p:cNvSpPr>
          <p:nvPr>
            <p:ph type="title"/>
          </p:nvPr>
        </p:nvSpPr>
        <p:spPr>
          <a:xfrm>
            <a:off x="430238" y="6725937"/>
            <a:ext cx="17425936" cy="1402823"/>
          </a:xfrm>
        </p:spPr>
        <p:txBody>
          <a:bodyPr>
            <a:normAutofit/>
          </a:bodyPr>
          <a:lstStyle/>
          <a:p>
            <a:r>
              <a:rPr lang="fr-FR" altLang="ja-JP" sz="4800" dirty="0"/>
              <a:t>Conception de </a:t>
            </a:r>
            <a:r>
              <a:rPr lang="fr-FR" altLang="ja-JP" sz="4800" dirty="0">
                <a:solidFill>
                  <a:schemeClr val="accent1"/>
                </a:solidFill>
                <a:latin typeface="Route 159 Bold" pitchFamily="50" charset="0"/>
              </a:rPr>
              <a:t>l’application Android</a:t>
            </a:r>
            <a:endParaRPr kumimoji="1" lang="ja-JP" altLang="en-US" sz="4800" dirty="0">
              <a:solidFill>
                <a:schemeClr val="accent1"/>
              </a:solidFill>
              <a:latin typeface="Route 159 Bold" pitchFamily="50" charset="0"/>
            </a:endParaRPr>
          </a:p>
        </p:txBody>
      </p:sp>
      <p:sp>
        <p:nvSpPr>
          <p:cNvPr id="3" name="スライド番号プレースホルダー 2"/>
          <p:cNvSpPr>
            <a:spLocks noGrp="1"/>
          </p:cNvSpPr>
          <p:nvPr>
            <p:ph type="sldNum" sz="quarter" idx="11"/>
          </p:nvPr>
        </p:nvSpPr>
        <p:spPr/>
        <p:txBody>
          <a:bodyPr/>
          <a:lstStyle/>
          <a:p>
            <a:fld id="{E6459DFB-86F3-43FA-8567-2EA6E426AE90}" type="slidenum">
              <a:rPr lang="ja-JP" altLang="en-US" smtClean="0"/>
              <a:pPr/>
              <a:t>27</a:t>
            </a:fld>
            <a:endParaRPr lang="ja-JP" altLang="en-US"/>
          </a:p>
        </p:txBody>
      </p:sp>
      <p:pic>
        <p:nvPicPr>
          <p:cNvPr id="4" name="Espace réservé pour une image  3"/>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8003" b="18003"/>
          <a:stretch>
            <a:fillRect/>
          </a:stretch>
        </p:blipFill>
        <p:spPr/>
      </p:pic>
      <p:pic>
        <p:nvPicPr>
          <p:cNvPr id="2" name="Espace réservé pour une image  1"/>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14855" b="14855"/>
          <a:stretch>
            <a:fillRect/>
          </a:stretch>
        </p:blipFill>
        <p:spPr/>
      </p:pic>
      <p:sp>
        <p:nvSpPr>
          <p:cNvPr id="6" name="Espace réservé du texte 5"/>
          <p:cNvSpPr>
            <a:spLocks noGrp="1"/>
          </p:cNvSpPr>
          <p:nvPr>
            <p:ph type="body" sz="quarter" idx="42"/>
          </p:nvPr>
        </p:nvSpPr>
        <p:spPr/>
        <p:txBody>
          <a:bodyPr/>
          <a:lstStyle/>
          <a:p>
            <a:endParaRPr lang="fr-FR"/>
          </a:p>
        </p:txBody>
      </p:sp>
    </p:spTree>
    <p:extLst>
      <p:ext uri="{BB962C8B-B14F-4D97-AF65-F5344CB8AC3E}">
        <p14:creationId xmlns:p14="http://schemas.microsoft.com/office/powerpoint/2010/main" val="926825038"/>
      </p:ext>
    </p:extLst>
  </p:cSld>
  <p:clrMapOvr>
    <a:masterClrMapping/>
  </p:clrMapOvr>
  <p:transition spd="slow" advTm="6473">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noAutofit/>
          </a:bodyPr>
          <a:lstStyle/>
          <a:p>
            <a:r>
              <a:rPr lang="fr-FR" altLang="ja-JP" sz="3600" dirty="0" smtClean="0"/>
              <a:t>Conception </a:t>
            </a:r>
            <a:r>
              <a:rPr lang="fr-FR" altLang="ja-JP" sz="3600" dirty="0"/>
              <a:t>de </a:t>
            </a:r>
            <a:r>
              <a:rPr lang="fr-FR" altLang="ja-JP" sz="3600" dirty="0">
                <a:solidFill>
                  <a:schemeClr val="accent1"/>
                </a:solidFill>
                <a:latin typeface="Route 159 Bold" pitchFamily="50" charset="0"/>
              </a:rPr>
              <a:t>l’application Android</a:t>
            </a:r>
            <a:endParaRPr kumimoji="1" lang="ja-JP" altLang="en-US" sz="3600" dirty="0">
              <a:solidFill>
                <a:schemeClr val="accent1"/>
              </a:solidFill>
              <a:latin typeface="Route 159 Bold" pitchFamily="50" charset="0"/>
            </a:endParaRPr>
          </a:p>
        </p:txBody>
      </p:sp>
      <p:sp>
        <p:nvSpPr>
          <p:cNvPr id="24" name="スライド番号プレースホルダー 23"/>
          <p:cNvSpPr>
            <a:spLocks noGrp="1"/>
          </p:cNvSpPr>
          <p:nvPr>
            <p:ph type="sldNum" sz="quarter" idx="11"/>
          </p:nvPr>
        </p:nvSpPr>
        <p:spPr/>
        <p:txBody>
          <a:bodyPr/>
          <a:lstStyle/>
          <a:p>
            <a:fld id="{E6459DFB-86F3-43FA-8567-2EA6E426AE90}" type="slidenum">
              <a:rPr lang="ja-JP" altLang="en-US" smtClean="0"/>
              <a:pPr/>
              <a:t>28</a:t>
            </a:fld>
            <a:endParaRPr lang="ja-JP" altLang="en-US" dirty="0"/>
          </a:p>
        </p:txBody>
      </p:sp>
      <p:sp>
        <p:nvSpPr>
          <p:cNvPr id="22" name="テキスト プレースホルダー 21"/>
          <p:cNvSpPr>
            <a:spLocks noGrp="1"/>
          </p:cNvSpPr>
          <p:nvPr>
            <p:ph type="body" sz="quarter" idx="19"/>
          </p:nvPr>
        </p:nvSpPr>
        <p:spPr>
          <a:xfrm>
            <a:off x="0" y="9133317"/>
            <a:ext cx="18286413" cy="1146629"/>
          </a:xfrm>
        </p:spPr>
        <p:txBody>
          <a:bodyPr>
            <a:normAutofit/>
          </a:bodyPr>
          <a:lstStyle/>
          <a:p>
            <a:r>
              <a:rPr lang="fr-FR" dirty="0"/>
              <a:t>D</a:t>
            </a:r>
            <a:r>
              <a:rPr lang="fr-FR" dirty="0" smtClean="0"/>
              <a:t>iagramme </a:t>
            </a:r>
            <a:r>
              <a:rPr lang="fr-FR" dirty="0"/>
              <a:t>de séquence</a:t>
            </a:r>
            <a:endParaRPr kumimoji="1" lang="ja-JP" altLang="en-US" dirty="0"/>
          </a:p>
        </p:txBody>
      </p:sp>
      <p:pic>
        <p:nvPicPr>
          <p:cNvPr id="4" name="Espace réservé pour une image  3"/>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0" y="2177839"/>
            <a:ext cx="18231290" cy="6948424"/>
          </a:xfrm>
        </p:spPr>
      </p:pic>
      <p:sp>
        <p:nvSpPr>
          <p:cNvPr id="6" name="Espace réservé du texte 5"/>
          <p:cNvSpPr>
            <a:spLocks noGrp="1"/>
          </p:cNvSpPr>
          <p:nvPr>
            <p:ph type="body" sz="quarter" idx="13"/>
          </p:nvPr>
        </p:nvSpPr>
        <p:spPr/>
        <p:txBody>
          <a:bodyPr>
            <a:normAutofit fontScale="92500" lnSpcReduction="20000"/>
          </a:bodyPr>
          <a:lstStyle/>
          <a:p>
            <a:endParaRPr lang="fr-FR"/>
          </a:p>
        </p:txBody>
      </p:sp>
      <p:sp>
        <p:nvSpPr>
          <p:cNvPr id="7" name="Ellipse 6"/>
          <p:cNvSpPr/>
          <p:nvPr/>
        </p:nvSpPr>
        <p:spPr>
          <a:xfrm>
            <a:off x="17206293" y="9188245"/>
            <a:ext cx="1080120" cy="1098755"/>
          </a:xfrm>
          <a:prstGeom prst="ellipse">
            <a:avLst/>
          </a:prstGeom>
          <a:solidFill>
            <a:srgbClr val="FD497C"/>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fr-FR" dirty="0" smtClean="0">
                <a:solidFill>
                  <a:schemeClr val="bg1"/>
                </a:solidFill>
              </a:rPr>
              <a:t>28</a:t>
            </a:r>
            <a:endParaRPr kumimoji="1" lang="fr-FR" dirty="0">
              <a:solidFill>
                <a:schemeClr val="bg1"/>
              </a:solidFill>
            </a:endParaRPr>
          </a:p>
        </p:txBody>
      </p:sp>
    </p:spTree>
    <p:extLst>
      <p:ext uri="{BB962C8B-B14F-4D97-AF65-F5344CB8AC3E}">
        <p14:creationId xmlns:p14="http://schemas.microsoft.com/office/powerpoint/2010/main" val="3965403727"/>
      </p:ext>
    </p:extLst>
  </p:cSld>
  <p:clrMapOvr>
    <a:masterClrMapping/>
  </p:clrMapOvr>
  <p:transition spd="slow" advTm="5190">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テキスト プレースホルダー 13"/>
          <p:cNvSpPr>
            <a:spLocks noGrp="1"/>
          </p:cNvSpPr>
          <p:nvPr>
            <p:ph type="body" sz="quarter" idx="21"/>
          </p:nvPr>
        </p:nvSpPr>
        <p:spPr>
          <a:xfrm>
            <a:off x="2834640" y="2258595"/>
            <a:ext cx="5498989" cy="720080"/>
          </a:xfrm>
        </p:spPr>
        <p:txBody>
          <a:bodyPr/>
          <a:lstStyle/>
          <a:p>
            <a:r>
              <a:rPr lang="en-US" altLang="ja-JP" dirty="0" err="1" smtClean="0"/>
              <a:t>Processus</a:t>
            </a:r>
            <a:r>
              <a:rPr lang="en-US" altLang="ja-JP" dirty="0" smtClean="0"/>
              <a:t> </a:t>
            </a:r>
            <a:r>
              <a:rPr lang="en-US" altLang="ja-JP" dirty="0" err="1"/>
              <a:t>d’appariement</a:t>
            </a:r>
            <a:r>
              <a:rPr lang="en-US" altLang="ja-JP" dirty="0"/>
              <a:t> </a:t>
            </a:r>
            <a:endParaRPr kumimoji="1" lang="ja-JP" altLang="en-US" dirty="0"/>
          </a:p>
        </p:txBody>
      </p:sp>
      <p:sp>
        <p:nvSpPr>
          <p:cNvPr id="15" name="テキスト プレースホルダー 14"/>
          <p:cNvSpPr>
            <a:spLocks noGrp="1"/>
          </p:cNvSpPr>
          <p:nvPr>
            <p:ph type="body" sz="quarter" idx="22"/>
          </p:nvPr>
        </p:nvSpPr>
        <p:spPr>
          <a:xfrm>
            <a:off x="9015449" y="3938985"/>
            <a:ext cx="5383904" cy="720080"/>
          </a:xfrm>
        </p:spPr>
        <p:txBody>
          <a:bodyPr/>
          <a:lstStyle/>
          <a:p>
            <a:r>
              <a:rPr lang="en-US" altLang="ja-JP" dirty="0" err="1" smtClean="0"/>
              <a:t>Processus</a:t>
            </a:r>
            <a:r>
              <a:rPr lang="en-US" altLang="ja-JP" dirty="0" smtClean="0"/>
              <a:t> </a:t>
            </a:r>
            <a:r>
              <a:rPr lang="en-US" altLang="ja-JP" dirty="0"/>
              <a:t>de </a:t>
            </a:r>
            <a:r>
              <a:rPr lang="en-US" altLang="ja-JP" dirty="0" err="1"/>
              <a:t>découverte</a:t>
            </a:r>
            <a:r>
              <a:rPr lang="en-US" altLang="ja-JP" dirty="0"/>
              <a:t> </a:t>
            </a:r>
            <a:endParaRPr kumimoji="1" lang="ja-JP" altLang="en-US" dirty="0"/>
          </a:p>
        </p:txBody>
      </p:sp>
      <p:sp>
        <p:nvSpPr>
          <p:cNvPr id="16" name="テキスト プレースホルダー 15"/>
          <p:cNvSpPr>
            <a:spLocks noGrp="1"/>
          </p:cNvSpPr>
          <p:nvPr>
            <p:ph type="body" sz="quarter" idx="28"/>
          </p:nvPr>
        </p:nvSpPr>
        <p:spPr/>
        <p:txBody>
          <a:bodyPr/>
          <a:lstStyle/>
          <a:p>
            <a:r>
              <a:rPr lang="fr-FR" dirty="0"/>
              <a:t>F</a:t>
            </a:r>
            <a:r>
              <a:rPr lang="fr-FR" dirty="0" smtClean="0"/>
              <a:t>ormer </a:t>
            </a:r>
            <a:r>
              <a:rPr lang="fr-FR" dirty="0"/>
              <a:t>un canal de </a:t>
            </a:r>
            <a:r>
              <a:rPr lang="fr-FR" dirty="0" smtClean="0"/>
              <a:t>communication.</a:t>
            </a:r>
            <a:endParaRPr kumimoji="1" lang="ja-JP" altLang="en-US" dirty="0"/>
          </a:p>
        </p:txBody>
      </p:sp>
      <p:sp>
        <p:nvSpPr>
          <p:cNvPr id="17" name="テキスト プレースホルダー 16"/>
          <p:cNvSpPr>
            <a:spLocks noGrp="1"/>
          </p:cNvSpPr>
          <p:nvPr>
            <p:ph type="body" sz="quarter" idx="29"/>
          </p:nvPr>
        </p:nvSpPr>
        <p:spPr/>
        <p:txBody>
          <a:bodyPr/>
          <a:lstStyle/>
          <a:p>
            <a:r>
              <a:rPr lang="fr-FR" dirty="0"/>
              <a:t>U</a:t>
            </a:r>
            <a:r>
              <a:rPr lang="fr-FR" dirty="0" smtClean="0"/>
              <a:t>n </a:t>
            </a:r>
            <a:r>
              <a:rPr lang="fr-FR" dirty="0"/>
              <a:t>périphérique sera identifiable et découvert dans les </a:t>
            </a:r>
            <a:r>
              <a:rPr lang="fr-FR" dirty="0" smtClean="0"/>
              <a:t>recherches Bluetooth </a:t>
            </a:r>
            <a:r>
              <a:rPr lang="fr-FR" dirty="0"/>
              <a:t>et par suite il acceptera les demandes de </a:t>
            </a:r>
            <a:r>
              <a:rPr lang="fr-FR" dirty="0" smtClean="0"/>
              <a:t>connexions.</a:t>
            </a:r>
            <a:endParaRPr kumimoji="1" lang="ja-JP" altLang="en-US" dirty="0"/>
          </a:p>
        </p:txBody>
      </p:sp>
      <p:sp>
        <p:nvSpPr>
          <p:cNvPr id="18" name="テキスト プレースホルダー 17"/>
          <p:cNvSpPr>
            <a:spLocks noGrp="1"/>
          </p:cNvSpPr>
          <p:nvPr>
            <p:ph type="body" sz="quarter" idx="30"/>
          </p:nvPr>
        </p:nvSpPr>
        <p:spPr>
          <a:xfrm>
            <a:off x="2926079" y="5636065"/>
            <a:ext cx="5316109" cy="720080"/>
          </a:xfrm>
        </p:spPr>
        <p:txBody>
          <a:bodyPr/>
          <a:lstStyle/>
          <a:p>
            <a:r>
              <a:rPr lang="fr-FR" dirty="0"/>
              <a:t>P</a:t>
            </a:r>
            <a:r>
              <a:rPr lang="fr-FR" dirty="0" smtClean="0"/>
              <a:t>rocessus </a:t>
            </a:r>
            <a:r>
              <a:rPr lang="fr-FR" dirty="0"/>
              <a:t>de liaison</a:t>
            </a:r>
            <a:endParaRPr kumimoji="1" lang="ja-JP" altLang="en-US" dirty="0"/>
          </a:p>
        </p:txBody>
      </p:sp>
      <p:sp>
        <p:nvSpPr>
          <p:cNvPr id="19" name="テキスト プレースホルダー 18"/>
          <p:cNvSpPr>
            <a:spLocks noGrp="1"/>
          </p:cNvSpPr>
          <p:nvPr>
            <p:ph type="body" sz="quarter" idx="31"/>
          </p:nvPr>
        </p:nvSpPr>
        <p:spPr/>
        <p:txBody>
          <a:bodyPr/>
          <a:lstStyle/>
          <a:p>
            <a:r>
              <a:rPr lang="fr-FR" dirty="0"/>
              <a:t>L</a:t>
            </a:r>
            <a:r>
              <a:rPr lang="fr-FR" dirty="0" smtClean="0"/>
              <a:t>es </a:t>
            </a:r>
            <a:r>
              <a:rPr lang="fr-FR" dirty="0"/>
              <a:t>périphériques commencent l’échange des </a:t>
            </a:r>
            <a:r>
              <a:rPr lang="fr-FR" dirty="0" smtClean="0"/>
              <a:t>données.</a:t>
            </a:r>
            <a:endParaRPr kumimoji="1" lang="ja-JP" altLang="en-US" dirty="0"/>
          </a:p>
        </p:txBody>
      </p:sp>
      <p:sp>
        <p:nvSpPr>
          <p:cNvPr id="20" name="テキスト プレースホルダー 19"/>
          <p:cNvSpPr>
            <a:spLocks noGrp="1"/>
          </p:cNvSpPr>
          <p:nvPr>
            <p:ph type="body" sz="quarter" idx="32"/>
          </p:nvPr>
        </p:nvSpPr>
        <p:spPr>
          <a:xfrm>
            <a:off x="9015449" y="7366027"/>
            <a:ext cx="8229767" cy="720080"/>
          </a:xfrm>
        </p:spPr>
        <p:txBody>
          <a:bodyPr/>
          <a:lstStyle/>
          <a:p>
            <a:r>
              <a:rPr lang="fr-FR" dirty="0"/>
              <a:t>L</a:t>
            </a:r>
            <a:r>
              <a:rPr lang="fr-FR" dirty="0" smtClean="0"/>
              <a:t>ibération </a:t>
            </a:r>
            <a:r>
              <a:rPr lang="fr-FR" dirty="0"/>
              <a:t>du canal de communication</a:t>
            </a:r>
            <a:endParaRPr kumimoji="1" lang="ja-JP" altLang="en-US" dirty="0"/>
          </a:p>
        </p:txBody>
      </p:sp>
      <p:sp>
        <p:nvSpPr>
          <p:cNvPr id="21" name="テキスト プレースホルダー 20"/>
          <p:cNvSpPr>
            <a:spLocks noGrp="1"/>
          </p:cNvSpPr>
          <p:nvPr>
            <p:ph type="body" sz="quarter" idx="33"/>
          </p:nvPr>
        </p:nvSpPr>
        <p:spPr/>
        <p:txBody>
          <a:bodyPr/>
          <a:lstStyle/>
          <a:p>
            <a:r>
              <a:rPr lang="fr-FR" dirty="0"/>
              <a:t>L</a:t>
            </a:r>
            <a:r>
              <a:rPr lang="fr-FR" dirty="0" smtClean="0"/>
              <a:t>es </a:t>
            </a:r>
            <a:r>
              <a:rPr lang="fr-FR" dirty="0"/>
              <a:t>deux périphériques restent liés pour une future liaison.</a:t>
            </a:r>
          </a:p>
        </p:txBody>
      </p:sp>
      <p:sp>
        <p:nvSpPr>
          <p:cNvPr id="12" name="タイトル 11"/>
          <p:cNvSpPr>
            <a:spLocks noGrp="1"/>
          </p:cNvSpPr>
          <p:nvPr>
            <p:ph type="title"/>
          </p:nvPr>
        </p:nvSpPr>
        <p:spPr/>
        <p:txBody>
          <a:bodyPr>
            <a:noAutofit/>
          </a:bodyPr>
          <a:lstStyle/>
          <a:p>
            <a:r>
              <a:rPr lang="en-US" altLang="ja-JP" sz="2400" dirty="0" err="1" smtClean="0">
                <a:solidFill>
                  <a:schemeClr val="accent1"/>
                </a:solidFill>
                <a:latin typeface="Route 159 Bold" pitchFamily="50" charset="0"/>
              </a:rPr>
              <a:t>Fonctionnement</a:t>
            </a:r>
            <a:r>
              <a:rPr lang="en-US" altLang="ja-JP" sz="2400" dirty="0" smtClean="0">
                <a:solidFill>
                  <a:schemeClr val="accent1"/>
                </a:solidFill>
                <a:latin typeface="Route 159 Bold" pitchFamily="50" charset="0"/>
              </a:rPr>
              <a:t> du Bluetooth </a:t>
            </a:r>
            <a:r>
              <a:rPr lang="en-US" altLang="ja-JP" sz="2400" dirty="0" err="1" smtClean="0">
                <a:solidFill>
                  <a:schemeClr val="accent1"/>
                </a:solidFill>
                <a:latin typeface="Route 159 Bold" pitchFamily="50" charset="0"/>
              </a:rPr>
              <a:t>dans</a:t>
            </a:r>
            <a:r>
              <a:rPr lang="en-US" altLang="ja-JP" sz="2400" dirty="0" smtClean="0">
                <a:solidFill>
                  <a:schemeClr val="accent1"/>
                </a:solidFill>
                <a:latin typeface="Route 159 Bold" pitchFamily="50" charset="0"/>
              </a:rPr>
              <a:t> </a:t>
            </a:r>
            <a:r>
              <a:rPr lang="en-US" altLang="ja-JP" sz="2400" dirty="0" err="1" smtClean="0">
                <a:solidFill>
                  <a:schemeClr val="accent1"/>
                </a:solidFill>
                <a:latin typeface="Route 159 Bold" pitchFamily="50" charset="0"/>
              </a:rPr>
              <a:t>une</a:t>
            </a:r>
            <a:r>
              <a:rPr lang="en-US" altLang="ja-JP" sz="2400" dirty="0" smtClean="0">
                <a:solidFill>
                  <a:schemeClr val="accent1"/>
                </a:solidFill>
                <a:latin typeface="Route 159 Bold" pitchFamily="50" charset="0"/>
              </a:rPr>
              <a:t> application Android</a:t>
            </a:r>
            <a:endParaRPr kumimoji="1" lang="ja-JP" altLang="en-US" sz="2400" dirty="0">
              <a:solidFill>
                <a:schemeClr val="accent1"/>
              </a:solidFill>
              <a:latin typeface="Route 159 Bold" pitchFamily="50" charset="0"/>
            </a:endParaRPr>
          </a:p>
        </p:txBody>
      </p:sp>
      <p:sp>
        <p:nvSpPr>
          <p:cNvPr id="2" name="Espace réservé du texte 1"/>
          <p:cNvSpPr>
            <a:spLocks noGrp="1"/>
          </p:cNvSpPr>
          <p:nvPr>
            <p:ph type="body" sz="quarter" idx="13"/>
          </p:nvPr>
        </p:nvSpPr>
        <p:spPr/>
        <p:txBody>
          <a:bodyPr>
            <a:normAutofit fontScale="92500" lnSpcReduction="20000"/>
          </a:bodyPr>
          <a:lstStyle/>
          <a:p>
            <a:endParaRPr lang="fr-FR"/>
          </a:p>
        </p:txBody>
      </p:sp>
      <p:sp>
        <p:nvSpPr>
          <p:cNvPr id="13" name="Ellipse 12"/>
          <p:cNvSpPr/>
          <p:nvPr/>
        </p:nvSpPr>
        <p:spPr>
          <a:xfrm>
            <a:off x="17206293" y="9188245"/>
            <a:ext cx="1080120" cy="1098755"/>
          </a:xfrm>
          <a:prstGeom prst="ellipse">
            <a:avLst/>
          </a:prstGeom>
          <a:solidFill>
            <a:srgbClr val="FD497C"/>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smtClean="0">
                <a:solidFill>
                  <a:schemeClr val="bg1"/>
                </a:solidFill>
              </a:rPr>
              <a:t>29</a:t>
            </a:r>
            <a:endParaRPr kumimoji="1" lang="fr-FR" dirty="0">
              <a:solidFill>
                <a:schemeClr val="bg1"/>
              </a:solidFill>
            </a:endParaRPr>
          </a:p>
        </p:txBody>
      </p:sp>
    </p:spTree>
    <p:extLst>
      <p:ext uri="{BB962C8B-B14F-4D97-AF65-F5344CB8AC3E}">
        <p14:creationId xmlns:p14="http://schemas.microsoft.com/office/powerpoint/2010/main" val="2319624627"/>
      </p:ext>
    </p:extLst>
  </p:cSld>
  <p:clrMapOvr>
    <a:masterClrMapping/>
  </p:clrMapOvr>
  <p:transition spd="slow" advTm="10385">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kumimoji="1" lang="en-US" altLang="ja-JP" dirty="0" smtClean="0"/>
              <a:t>Plan</a:t>
            </a:r>
            <a:endParaRPr kumimoji="1" lang="ja-JP" altLang="en-US" dirty="0">
              <a:solidFill>
                <a:schemeClr val="accent1"/>
              </a:solidFill>
            </a:endParaRPr>
          </a:p>
        </p:txBody>
      </p:sp>
      <p:sp>
        <p:nvSpPr>
          <p:cNvPr id="10" name="テキスト プレースホルダー 9"/>
          <p:cNvSpPr>
            <a:spLocks noGrp="1"/>
          </p:cNvSpPr>
          <p:nvPr>
            <p:ph type="body" sz="quarter" idx="15"/>
          </p:nvPr>
        </p:nvSpPr>
        <p:spPr/>
        <p:txBody>
          <a:bodyPr/>
          <a:lstStyle/>
          <a:p>
            <a:r>
              <a:rPr kumimoji="1" lang="en-US" altLang="ja-JP" dirty="0" smtClean="0"/>
              <a:t>Cadre du </a:t>
            </a:r>
            <a:r>
              <a:rPr kumimoji="1" lang="en-US" altLang="ja-JP" dirty="0" err="1" smtClean="0"/>
              <a:t>projet</a:t>
            </a:r>
            <a:endParaRPr kumimoji="1" lang="ja-JP" altLang="en-US" dirty="0"/>
          </a:p>
        </p:txBody>
      </p:sp>
      <p:sp>
        <p:nvSpPr>
          <p:cNvPr id="11" name="テキスト プレースホルダー 10"/>
          <p:cNvSpPr>
            <a:spLocks noGrp="1"/>
          </p:cNvSpPr>
          <p:nvPr>
            <p:ph type="body" sz="quarter" idx="16"/>
          </p:nvPr>
        </p:nvSpPr>
        <p:spPr/>
        <p:txBody>
          <a:bodyPr/>
          <a:lstStyle/>
          <a:p>
            <a:r>
              <a:rPr kumimoji="1" lang="en-US" altLang="ja-JP" dirty="0" smtClean="0"/>
              <a:t>Introduction et </a:t>
            </a:r>
            <a:r>
              <a:rPr kumimoji="1" lang="en-US" altLang="ja-JP" dirty="0" err="1" smtClean="0"/>
              <a:t>problématique</a:t>
            </a:r>
            <a:endParaRPr kumimoji="1" lang="ja-JP" altLang="en-US" dirty="0"/>
          </a:p>
        </p:txBody>
      </p:sp>
      <p:sp>
        <p:nvSpPr>
          <p:cNvPr id="12" name="テキスト プレースホルダー 11"/>
          <p:cNvSpPr>
            <a:spLocks noGrp="1"/>
          </p:cNvSpPr>
          <p:nvPr>
            <p:ph type="body" sz="quarter" idx="17"/>
          </p:nvPr>
        </p:nvSpPr>
        <p:spPr/>
        <p:txBody>
          <a:bodyPr/>
          <a:lstStyle/>
          <a:p>
            <a:r>
              <a:rPr kumimoji="1" lang="fr-FR" altLang="ja-JP" dirty="0" smtClean="0"/>
              <a:t>Conclusio</a:t>
            </a:r>
            <a:r>
              <a:rPr lang="fr-FR" altLang="ja-JP" dirty="0"/>
              <a:t>n</a:t>
            </a:r>
            <a:endParaRPr kumimoji="1" lang="ja-JP" altLang="en-US" dirty="0"/>
          </a:p>
        </p:txBody>
      </p:sp>
      <p:sp>
        <p:nvSpPr>
          <p:cNvPr id="13" name="テキスト プレースホルダー 12"/>
          <p:cNvSpPr>
            <a:spLocks noGrp="1"/>
          </p:cNvSpPr>
          <p:nvPr>
            <p:ph type="body" sz="quarter" idx="18"/>
          </p:nvPr>
        </p:nvSpPr>
        <p:spPr/>
        <p:txBody>
          <a:bodyPr/>
          <a:lstStyle/>
          <a:p>
            <a:r>
              <a:rPr kumimoji="1" lang="en-US" altLang="ja-JP" dirty="0" smtClean="0"/>
              <a:t>Conclusion et perspective</a:t>
            </a:r>
            <a:endParaRPr kumimoji="1" lang="ja-JP" altLang="en-US" dirty="0"/>
          </a:p>
        </p:txBody>
      </p:sp>
      <p:sp>
        <p:nvSpPr>
          <p:cNvPr id="14" name="テキスト プレースホルダー 13"/>
          <p:cNvSpPr>
            <a:spLocks noGrp="1"/>
          </p:cNvSpPr>
          <p:nvPr>
            <p:ph type="body" sz="quarter" idx="19"/>
          </p:nvPr>
        </p:nvSpPr>
        <p:spPr/>
        <p:txBody>
          <a:bodyPr/>
          <a:lstStyle/>
          <a:p>
            <a:r>
              <a:rPr lang="en-US" altLang="ja-JP" dirty="0" smtClean="0"/>
              <a:t>Solution </a:t>
            </a:r>
            <a:r>
              <a:rPr lang="en-US" altLang="ja-JP" dirty="0" err="1" smtClean="0"/>
              <a:t>proposée</a:t>
            </a:r>
            <a:endParaRPr kumimoji="1" lang="ja-JP" altLang="en-US" dirty="0"/>
          </a:p>
        </p:txBody>
      </p:sp>
      <p:sp>
        <p:nvSpPr>
          <p:cNvPr id="15" name="テキスト プレースホルダー 14"/>
          <p:cNvSpPr>
            <a:spLocks noGrp="1"/>
          </p:cNvSpPr>
          <p:nvPr>
            <p:ph type="body" sz="quarter" idx="20"/>
          </p:nvPr>
        </p:nvSpPr>
        <p:spPr/>
        <p:txBody>
          <a:bodyPr/>
          <a:lstStyle/>
          <a:p>
            <a:r>
              <a:rPr lang="en-US" altLang="ja-JP" dirty="0" smtClean="0"/>
              <a:t>Solution et </a:t>
            </a:r>
            <a:r>
              <a:rPr lang="en-US" altLang="ja-JP" dirty="0" err="1" smtClean="0"/>
              <a:t>l’architecture</a:t>
            </a:r>
            <a:r>
              <a:rPr lang="en-US" altLang="ja-JP" dirty="0" smtClean="0"/>
              <a:t> </a:t>
            </a:r>
            <a:r>
              <a:rPr lang="en-US" altLang="ja-JP" dirty="0" err="1"/>
              <a:t>globale</a:t>
            </a:r>
            <a:r>
              <a:rPr lang="en-US" altLang="ja-JP" dirty="0"/>
              <a:t> du </a:t>
            </a:r>
            <a:r>
              <a:rPr lang="en-US" altLang="ja-JP" dirty="0" err="1"/>
              <a:t>projet</a:t>
            </a:r>
            <a:endParaRPr lang="ja-JP" altLang="en-US" dirty="0"/>
          </a:p>
        </p:txBody>
      </p:sp>
      <p:sp>
        <p:nvSpPr>
          <p:cNvPr id="16" name="テキスト プレースホルダー 15"/>
          <p:cNvSpPr>
            <a:spLocks noGrp="1"/>
          </p:cNvSpPr>
          <p:nvPr>
            <p:ph type="body" sz="quarter" idx="21"/>
          </p:nvPr>
        </p:nvSpPr>
        <p:spPr/>
        <p:txBody>
          <a:bodyPr/>
          <a:lstStyle/>
          <a:p>
            <a:r>
              <a:rPr lang="en-US" altLang="ja-JP" dirty="0" smtClean="0"/>
              <a:t>Architecture</a:t>
            </a:r>
            <a:endParaRPr kumimoji="1" lang="ja-JP" altLang="en-US" dirty="0"/>
          </a:p>
        </p:txBody>
      </p:sp>
      <p:sp>
        <p:nvSpPr>
          <p:cNvPr id="17" name="テキスト プレースホルダー 16"/>
          <p:cNvSpPr>
            <a:spLocks noGrp="1"/>
          </p:cNvSpPr>
          <p:nvPr>
            <p:ph type="body" sz="quarter" idx="22"/>
          </p:nvPr>
        </p:nvSpPr>
        <p:spPr/>
        <p:txBody>
          <a:bodyPr/>
          <a:lstStyle/>
          <a:p>
            <a:r>
              <a:rPr kumimoji="1" lang="en-US" altLang="ja-JP" dirty="0" smtClean="0"/>
              <a:t>Architecture </a:t>
            </a:r>
            <a:r>
              <a:rPr kumimoji="1" lang="en-US" altLang="ja-JP" dirty="0" err="1" smtClean="0"/>
              <a:t>globale</a:t>
            </a:r>
            <a:r>
              <a:rPr kumimoji="1" lang="en-US" altLang="ja-JP" dirty="0" smtClean="0"/>
              <a:t> du </a:t>
            </a:r>
            <a:r>
              <a:rPr kumimoji="1" lang="en-US" altLang="ja-JP" dirty="0" err="1" smtClean="0"/>
              <a:t>projet</a:t>
            </a:r>
            <a:endParaRPr kumimoji="1" lang="ja-JP" altLang="en-US" dirty="0"/>
          </a:p>
        </p:txBody>
      </p:sp>
      <p:sp>
        <p:nvSpPr>
          <p:cNvPr id="18" name="テキスト プレースホルダー 17"/>
          <p:cNvSpPr>
            <a:spLocks noGrp="1"/>
          </p:cNvSpPr>
          <p:nvPr>
            <p:ph type="body" sz="quarter" idx="23"/>
          </p:nvPr>
        </p:nvSpPr>
        <p:spPr/>
        <p:txBody>
          <a:bodyPr/>
          <a:lstStyle/>
          <a:p>
            <a:r>
              <a:rPr lang="en-US" altLang="ja-JP" dirty="0" err="1" smtClean="0"/>
              <a:t>Réalisation</a:t>
            </a:r>
            <a:endParaRPr kumimoji="1" lang="ja-JP" altLang="en-US" dirty="0"/>
          </a:p>
        </p:txBody>
      </p:sp>
      <p:sp>
        <p:nvSpPr>
          <p:cNvPr id="20" name="テキスト プレースホルダー 19"/>
          <p:cNvSpPr>
            <a:spLocks noGrp="1"/>
          </p:cNvSpPr>
          <p:nvPr>
            <p:ph type="body" sz="quarter" idx="25"/>
          </p:nvPr>
        </p:nvSpPr>
        <p:spPr/>
        <p:txBody>
          <a:bodyPr/>
          <a:lstStyle/>
          <a:p>
            <a:r>
              <a:rPr lang="en-US" altLang="ja-JP" dirty="0" err="1" smtClean="0"/>
              <a:t>Résultat</a:t>
            </a:r>
            <a:endParaRPr kumimoji="1" lang="ja-JP" altLang="en-US" dirty="0"/>
          </a:p>
        </p:txBody>
      </p:sp>
      <p:sp>
        <p:nvSpPr>
          <p:cNvPr id="3" name="スライド番号プレースホルダー 2"/>
          <p:cNvSpPr>
            <a:spLocks noGrp="1"/>
          </p:cNvSpPr>
          <p:nvPr>
            <p:ph type="sldNum" sz="quarter" idx="4"/>
          </p:nvPr>
        </p:nvSpPr>
        <p:spPr/>
        <p:txBody>
          <a:bodyPr/>
          <a:lstStyle/>
          <a:p>
            <a:fld id="{E6459DFB-86F3-43FA-8567-2EA6E426AE90}" type="slidenum">
              <a:rPr lang="ja-JP" altLang="en-US" smtClean="0"/>
              <a:pPr/>
              <a:t>3</a:t>
            </a:fld>
            <a:endParaRPr lang="ja-JP" altLang="en-US"/>
          </a:p>
        </p:txBody>
      </p:sp>
      <p:sp>
        <p:nvSpPr>
          <p:cNvPr id="5" name="Espace réservé du texte 4"/>
          <p:cNvSpPr>
            <a:spLocks noGrp="1"/>
          </p:cNvSpPr>
          <p:nvPr>
            <p:ph type="body" sz="quarter" idx="26"/>
          </p:nvPr>
        </p:nvSpPr>
        <p:spPr/>
        <p:txBody>
          <a:bodyPr/>
          <a:lstStyle/>
          <a:p>
            <a:endParaRPr lang="fr-FR"/>
          </a:p>
        </p:txBody>
      </p:sp>
      <p:sp>
        <p:nvSpPr>
          <p:cNvPr id="6" name="Espace réservé du texte 5"/>
          <p:cNvSpPr>
            <a:spLocks noGrp="1"/>
          </p:cNvSpPr>
          <p:nvPr>
            <p:ph type="body" sz="quarter" idx="24"/>
          </p:nvPr>
        </p:nvSpPr>
        <p:spPr/>
        <p:txBody>
          <a:bodyPr/>
          <a:lstStyle/>
          <a:p>
            <a:endParaRPr lang="fr-FR"/>
          </a:p>
        </p:txBody>
      </p:sp>
    </p:spTree>
    <p:extLst>
      <p:ext uri="{BB962C8B-B14F-4D97-AF65-F5344CB8AC3E}">
        <p14:creationId xmlns:p14="http://schemas.microsoft.com/office/powerpoint/2010/main" val="2579860868"/>
      </p:ext>
    </p:extLst>
  </p:cSld>
  <p:clrMapOvr>
    <a:masterClrMapping/>
  </p:clrMapOvr>
  <p:transition spd="slow" advTm="6197">
    <p:cove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タイトル 23"/>
          <p:cNvSpPr>
            <a:spLocks noGrp="1"/>
          </p:cNvSpPr>
          <p:nvPr>
            <p:ph type="title"/>
          </p:nvPr>
        </p:nvSpPr>
        <p:spPr/>
        <p:txBody>
          <a:bodyPr>
            <a:normAutofit/>
          </a:bodyPr>
          <a:lstStyle/>
          <a:p>
            <a:r>
              <a:rPr lang="fr-FR" altLang="ja-JP" sz="5400" dirty="0" smtClean="0"/>
              <a:t>Visualisation </a:t>
            </a:r>
            <a:r>
              <a:rPr lang="fr-FR" altLang="ja-JP" sz="5400" dirty="0"/>
              <a:t>des données reçues</a:t>
            </a:r>
            <a:endParaRPr kumimoji="1" lang="ja-JP" altLang="en-US" sz="5400"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30</a:t>
            </a:fld>
            <a:endParaRPr lang="ja-JP" altLang="en-US"/>
          </a:p>
        </p:txBody>
      </p:sp>
      <p:sp>
        <p:nvSpPr>
          <p:cNvPr id="28" name="テキスト プレースホルダー 27"/>
          <p:cNvSpPr>
            <a:spLocks noGrp="1"/>
          </p:cNvSpPr>
          <p:nvPr>
            <p:ph type="body" sz="quarter" idx="24"/>
          </p:nvPr>
        </p:nvSpPr>
        <p:spPr/>
        <p:txBody>
          <a:bodyPr/>
          <a:lstStyle/>
          <a:p>
            <a:pPr lvl="0"/>
            <a:r>
              <a:rPr lang="fr-FR" dirty="0"/>
              <a:t>Changement graphique en temps </a:t>
            </a:r>
            <a:r>
              <a:rPr lang="fr-FR" dirty="0" smtClean="0"/>
              <a:t>réel.</a:t>
            </a:r>
            <a:endParaRPr lang="fr-FR" dirty="0"/>
          </a:p>
        </p:txBody>
      </p:sp>
      <p:sp>
        <p:nvSpPr>
          <p:cNvPr id="30" name="テキスト プレースホルダー 29"/>
          <p:cNvSpPr>
            <a:spLocks noGrp="1"/>
          </p:cNvSpPr>
          <p:nvPr>
            <p:ph type="body" sz="quarter" idx="26"/>
          </p:nvPr>
        </p:nvSpPr>
        <p:spPr/>
        <p:txBody>
          <a:bodyPr/>
          <a:lstStyle/>
          <a:p>
            <a:pPr lvl="0"/>
            <a:r>
              <a:rPr lang="fr-FR" dirty="0"/>
              <a:t>Labélisation </a:t>
            </a:r>
            <a:r>
              <a:rPr lang="fr-FR" dirty="0" smtClean="0"/>
              <a:t>personnalisée </a:t>
            </a:r>
            <a:r>
              <a:rPr lang="fr-FR" dirty="0"/>
              <a:t>des graphes </a:t>
            </a:r>
            <a:endParaRPr lang="fr-FR" dirty="0"/>
          </a:p>
        </p:txBody>
      </p:sp>
      <p:sp>
        <p:nvSpPr>
          <p:cNvPr id="32" name="テキスト プレースホルダー 31"/>
          <p:cNvSpPr>
            <a:spLocks noGrp="1"/>
          </p:cNvSpPr>
          <p:nvPr>
            <p:ph type="body" sz="quarter" idx="28"/>
          </p:nvPr>
        </p:nvSpPr>
        <p:spPr/>
        <p:txBody>
          <a:bodyPr/>
          <a:lstStyle/>
          <a:p>
            <a:pPr lvl="0"/>
            <a:r>
              <a:rPr lang="fr-FR" dirty="0"/>
              <a:t>Implémentation facile dans l’application </a:t>
            </a:r>
            <a:r>
              <a:rPr lang="fr-FR" dirty="0" smtClean="0"/>
              <a:t>Android.</a:t>
            </a:r>
            <a:endParaRPr lang="fr-FR" dirty="0"/>
          </a:p>
        </p:txBody>
      </p:sp>
      <p:sp>
        <p:nvSpPr>
          <p:cNvPr id="34" name="テキスト プレースホルダー 33"/>
          <p:cNvSpPr>
            <a:spLocks noGrp="1"/>
          </p:cNvSpPr>
          <p:nvPr>
            <p:ph type="body" sz="quarter" idx="30"/>
          </p:nvPr>
        </p:nvSpPr>
        <p:spPr/>
        <p:txBody>
          <a:bodyPr/>
          <a:lstStyle/>
          <a:p>
            <a:r>
              <a:rPr lang="fr-FR" dirty="0"/>
              <a:t>Combinaisons </a:t>
            </a:r>
            <a:r>
              <a:rPr lang="fr-FR" dirty="0"/>
              <a:t>de plusieurs types de </a:t>
            </a:r>
            <a:r>
              <a:rPr lang="fr-FR" dirty="0" smtClean="0"/>
              <a:t>graphe </a:t>
            </a:r>
            <a:r>
              <a:rPr lang="fr-FR" dirty="0"/>
              <a:t>dans un seul </a:t>
            </a:r>
            <a:r>
              <a:rPr lang="fr-FR" dirty="0" smtClean="0"/>
              <a:t>diagramme.</a:t>
            </a:r>
            <a:endParaRPr kumimoji="1" lang="ja-JP" altLang="en-US" dirty="0"/>
          </a:p>
        </p:txBody>
      </p:sp>
      <p:sp>
        <p:nvSpPr>
          <p:cNvPr id="36" name="テキスト プレースホルダー 35"/>
          <p:cNvSpPr>
            <a:spLocks noGrp="1"/>
          </p:cNvSpPr>
          <p:nvPr>
            <p:ph type="body" sz="quarter" idx="32"/>
          </p:nvPr>
        </p:nvSpPr>
        <p:spPr/>
        <p:txBody>
          <a:bodyPr/>
          <a:lstStyle/>
          <a:p>
            <a:pPr lvl="0"/>
            <a:r>
              <a:rPr lang="fr-FR" dirty="0"/>
              <a:t>Défilement horizontale et verticale des graphes.</a:t>
            </a:r>
          </a:p>
        </p:txBody>
      </p:sp>
      <p:sp>
        <p:nvSpPr>
          <p:cNvPr id="38" name="テキスト プレースホルダー 37"/>
          <p:cNvSpPr>
            <a:spLocks noGrp="1"/>
          </p:cNvSpPr>
          <p:nvPr>
            <p:ph type="body" sz="quarter" idx="34"/>
          </p:nvPr>
        </p:nvSpPr>
        <p:spPr/>
        <p:txBody>
          <a:bodyPr/>
          <a:lstStyle/>
          <a:p>
            <a:pPr lvl="0"/>
            <a:r>
              <a:rPr lang="fr-FR" dirty="0"/>
              <a:t>Limitation des axes verticaux et </a:t>
            </a:r>
            <a:r>
              <a:rPr lang="fr-FR" dirty="0" smtClean="0"/>
              <a:t>horizontaux.</a:t>
            </a:r>
            <a:endParaRPr lang="fr-FR" dirty="0"/>
          </a:p>
        </p:txBody>
      </p:sp>
      <p:sp>
        <p:nvSpPr>
          <p:cNvPr id="44" name="テキスト プレースホルダー 43"/>
          <p:cNvSpPr>
            <a:spLocks noGrp="1"/>
          </p:cNvSpPr>
          <p:nvPr>
            <p:ph type="body" sz="quarter" idx="40"/>
          </p:nvPr>
        </p:nvSpPr>
        <p:spPr/>
        <p:txBody>
          <a:bodyPr/>
          <a:lstStyle/>
          <a:p>
            <a:r>
              <a:rPr lang="fr-FR" dirty="0" err="1"/>
              <a:t>GraphView</a:t>
            </a:r>
            <a:endParaRPr kumimoji="1" lang="ja-JP" altLang="en-US" dirty="0"/>
          </a:p>
        </p:txBody>
      </p:sp>
      <p:sp>
        <p:nvSpPr>
          <p:cNvPr id="2" name="Espace réservé du texte 1"/>
          <p:cNvSpPr>
            <a:spLocks noGrp="1"/>
          </p:cNvSpPr>
          <p:nvPr>
            <p:ph type="body" sz="quarter" idx="13"/>
          </p:nvPr>
        </p:nvSpPr>
        <p:spPr/>
        <p:txBody>
          <a:bodyPr>
            <a:normAutofit fontScale="92500" lnSpcReduction="20000"/>
          </a:bodyPr>
          <a:lstStyle/>
          <a:p>
            <a:endParaRPr lang="fr-FR"/>
          </a:p>
        </p:txBody>
      </p:sp>
      <p:pic>
        <p:nvPicPr>
          <p:cNvPr id="17" name="Espace réservé pour une image  16"/>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pic>
        <p:nvPicPr>
          <p:cNvPr id="23" name="Espace réservé pour une image  22"/>
          <p:cNvPicPr>
            <a:picLocks noGrp="1" noChangeAspect="1"/>
          </p:cNvPicPr>
          <p:nvPr>
            <p:ph type="pic" sz="quarter" idx="39"/>
          </p:nvPr>
        </p:nvPicPr>
        <p:blipFill>
          <a:blip r:embed="rId3">
            <a:extLst>
              <a:ext uri="{28A0092B-C50C-407E-A947-70E740481C1C}">
                <a14:useLocalDpi xmlns:a14="http://schemas.microsoft.com/office/drawing/2010/main" val="0"/>
              </a:ext>
            </a:extLst>
          </a:blip>
          <a:srcRect l="119" r="119"/>
          <a:stretch>
            <a:fillRect/>
          </a:stretch>
        </p:blipFill>
        <p:spPr/>
      </p:pic>
      <p:pic>
        <p:nvPicPr>
          <p:cNvPr id="26" name="Espace réservé pour une image  25"/>
          <p:cNvPicPr>
            <a:picLocks noGrp="1" noChangeAspect="1"/>
          </p:cNvPicPr>
          <p:nvPr>
            <p:ph type="pic" sz="quarter" idx="38"/>
          </p:nvPr>
        </p:nvPicPr>
        <p:blipFill>
          <a:blip r:embed="rId3">
            <a:extLst>
              <a:ext uri="{28A0092B-C50C-407E-A947-70E740481C1C}">
                <a14:useLocalDpi xmlns:a14="http://schemas.microsoft.com/office/drawing/2010/main" val="0"/>
              </a:ext>
            </a:extLst>
          </a:blip>
          <a:srcRect/>
          <a:stretch>
            <a:fillRect/>
          </a:stretch>
        </p:blipFill>
        <p:spPr/>
      </p:pic>
      <p:pic>
        <p:nvPicPr>
          <p:cNvPr id="39" name="Espace réservé pour une image  38"/>
          <p:cNvPicPr>
            <a:picLocks noGrp="1" noChangeAspect="1"/>
          </p:cNvPicPr>
          <p:nvPr>
            <p:ph type="pic" sz="quarter" idx="37"/>
          </p:nvPr>
        </p:nvPicPr>
        <p:blipFill>
          <a:blip r:embed="rId3">
            <a:extLst>
              <a:ext uri="{28A0092B-C50C-407E-A947-70E740481C1C}">
                <a14:useLocalDpi xmlns:a14="http://schemas.microsoft.com/office/drawing/2010/main" val="0"/>
              </a:ext>
            </a:extLst>
          </a:blip>
          <a:srcRect/>
          <a:stretch>
            <a:fillRect/>
          </a:stretch>
        </p:blipFill>
        <p:spPr/>
      </p:pic>
      <p:pic>
        <p:nvPicPr>
          <p:cNvPr id="40" name="Espace réservé pour une image  39"/>
          <p:cNvPicPr>
            <a:picLocks noGrp="1" noChangeAspect="1"/>
          </p:cNvPicPr>
          <p:nvPr>
            <p:ph type="pic" sz="quarter" idx="36"/>
          </p:nvPr>
        </p:nvPicPr>
        <p:blipFill>
          <a:blip r:embed="rId3">
            <a:extLst>
              <a:ext uri="{28A0092B-C50C-407E-A947-70E740481C1C}">
                <a14:useLocalDpi xmlns:a14="http://schemas.microsoft.com/office/drawing/2010/main" val="0"/>
              </a:ext>
            </a:extLst>
          </a:blip>
          <a:srcRect/>
          <a:stretch>
            <a:fillRect/>
          </a:stretch>
        </p:blipFill>
        <p:spPr/>
      </p:pic>
      <p:pic>
        <p:nvPicPr>
          <p:cNvPr id="41" name="Espace réservé pour une image  40"/>
          <p:cNvPicPr>
            <a:picLocks noGrp="1" noChangeAspect="1"/>
          </p:cNvPicPr>
          <p:nvPr>
            <p:ph type="pic" sz="quarter" idx="35"/>
          </p:nvPr>
        </p:nvPicPr>
        <p:blipFill>
          <a:blip r:embed="rId3">
            <a:extLst>
              <a:ext uri="{28A0092B-C50C-407E-A947-70E740481C1C}">
                <a14:useLocalDpi xmlns:a14="http://schemas.microsoft.com/office/drawing/2010/main" val="0"/>
              </a:ext>
            </a:extLst>
          </a:blip>
          <a:srcRect l="119" r="119"/>
          <a:stretch>
            <a:fillRect/>
          </a:stretch>
        </p:blipFill>
        <p:spPr/>
      </p:pic>
      <p:sp>
        <p:nvSpPr>
          <p:cNvPr id="42" name="Espace réservé du texte 41"/>
          <p:cNvSpPr>
            <a:spLocks noGrp="1"/>
          </p:cNvSpPr>
          <p:nvPr>
            <p:ph type="body" sz="quarter" idx="21"/>
          </p:nvPr>
        </p:nvSpPr>
        <p:spPr/>
        <p:txBody>
          <a:bodyPr/>
          <a:lstStyle/>
          <a:p>
            <a:endParaRPr lang="fr-FR"/>
          </a:p>
        </p:txBody>
      </p:sp>
      <p:sp>
        <p:nvSpPr>
          <p:cNvPr id="43" name="Espace réservé du texte 42"/>
          <p:cNvSpPr>
            <a:spLocks noGrp="1"/>
          </p:cNvSpPr>
          <p:nvPr>
            <p:ph type="body" sz="quarter" idx="25"/>
          </p:nvPr>
        </p:nvSpPr>
        <p:spPr/>
        <p:txBody>
          <a:bodyPr/>
          <a:lstStyle/>
          <a:p>
            <a:endParaRPr lang="fr-FR"/>
          </a:p>
        </p:txBody>
      </p:sp>
      <p:sp>
        <p:nvSpPr>
          <p:cNvPr id="47" name="Espace réservé du texte 46"/>
          <p:cNvSpPr>
            <a:spLocks noGrp="1"/>
          </p:cNvSpPr>
          <p:nvPr>
            <p:ph type="body" sz="quarter" idx="27"/>
          </p:nvPr>
        </p:nvSpPr>
        <p:spPr/>
        <p:txBody>
          <a:bodyPr/>
          <a:lstStyle/>
          <a:p>
            <a:endParaRPr lang="fr-FR"/>
          </a:p>
        </p:txBody>
      </p:sp>
      <p:sp>
        <p:nvSpPr>
          <p:cNvPr id="48" name="Espace réservé du texte 47"/>
          <p:cNvSpPr>
            <a:spLocks noGrp="1"/>
          </p:cNvSpPr>
          <p:nvPr>
            <p:ph type="body" sz="quarter" idx="33"/>
          </p:nvPr>
        </p:nvSpPr>
        <p:spPr/>
        <p:txBody>
          <a:bodyPr/>
          <a:lstStyle/>
          <a:p>
            <a:endParaRPr lang="fr-FR" dirty="0"/>
          </a:p>
        </p:txBody>
      </p:sp>
      <p:sp>
        <p:nvSpPr>
          <p:cNvPr id="51" name="Espace réservé du texte 50"/>
          <p:cNvSpPr>
            <a:spLocks noGrp="1"/>
          </p:cNvSpPr>
          <p:nvPr>
            <p:ph type="body" sz="quarter" idx="31"/>
          </p:nvPr>
        </p:nvSpPr>
        <p:spPr/>
        <p:txBody>
          <a:bodyPr/>
          <a:lstStyle/>
          <a:p>
            <a:endParaRPr lang="fr-FR"/>
          </a:p>
        </p:txBody>
      </p:sp>
      <p:sp>
        <p:nvSpPr>
          <p:cNvPr id="53" name="Espace réservé du texte 52"/>
          <p:cNvSpPr>
            <a:spLocks noGrp="1"/>
          </p:cNvSpPr>
          <p:nvPr>
            <p:ph type="body" sz="quarter" idx="29"/>
          </p:nvPr>
        </p:nvSpPr>
        <p:spPr/>
        <p:txBody>
          <a:bodyPr/>
          <a:lstStyle/>
          <a:p>
            <a:endParaRPr lang="fr-FR"/>
          </a:p>
        </p:txBody>
      </p:sp>
    </p:spTree>
    <p:extLst>
      <p:ext uri="{BB962C8B-B14F-4D97-AF65-F5344CB8AC3E}">
        <p14:creationId xmlns:p14="http://schemas.microsoft.com/office/powerpoint/2010/main" val="192253855"/>
      </p:ext>
    </p:extLst>
  </p:cSld>
  <p:clrMapOvr>
    <a:masterClrMapping/>
  </p:clrMapOvr>
  <p:transition spd="slow" advTm="17958">
    <p:cove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7" name="テキスト プレースホルダー 16"/>
          <p:cNvSpPr>
            <a:spLocks noGrp="1"/>
          </p:cNvSpPr>
          <p:nvPr>
            <p:ph type="body" sz="quarter" idx="11"/>
          </p:nvPr>
        </p:nvSpPr>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1</a:t>
            </a:r>
            <a:endParaRPr kumimoji="1" lang="ja-JP" altLang="en-US" dirty="0"/>
          </a:p>
        </p:txBody>
      </p:sp>
      <p:sp>
        <p:nvSpPr>
          <p:cNvPr id="8" name="テキスト プレースホルダー 7"/>
          <p:cNvSpPr>
            <a:spLocks noGrp="1"/>
          </p:cNvSpPr>
          <p:nvPr>
            <p:ph type="body" sz="quarter" idx="17"/>
          </p:nvPr>
        </p:nvSpPr>
        <p:spPr/>
        <p:txBody>
          <a:bodyPr/>
          <a:lstStyle/>
          <a:p>
            <a:r>
              <a:rPr lang="en-US" altLang="ja-JP" dirty="0" err="1" smtClean="0"/>
              <a:t>Résultat</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pic>
        <p:nvPicPr>
          <p:cNvPr id="4" name="Espace réservé pour une image  3"/>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14593954"/>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1"/>
          </p:nvPr>
        </p:nvSpPr>
        <p:spPr/>
        <p:txBody>
          <a:bodyPr/>
          <a:lstStyle/>
          <a:p>
            <a:fld id="{E6459DFB-86F3-43FA-8567-2EA6E426AE90}" type="slidenum">
              <a:rPr lang="ja-JP" altLang="en-US" smtClean="0"/>
              <a:pPr/>
              <a:t>32</a:t>
            </a:fld>
            <a:endParaRPr lang="ja-JP" altLang="en-US"/>
          </a:p>
        </p:txBody>
      </p:sp>
      <p:sp>
        <p:nvSpPr>
          <p:cNvPr id="8" name="タイトル 7"/>
          <p:cNvSpPr>
            <a:spLocks noGrp="1"/>
          </p:cNvSpPr>
          <p:nvPr>
            <p:ph type="title"/>
          </p:nvPr>
        </p:nvSpPr>
        <p:spPr/>
        <p:txBody>
          <a:bodyPr/>
          <a:lstStyle/>
          <a:p>
            <a:r>
              <a:rPr lang="en-US" altLang="ja-JP" dirty="0" smtClean="0"/>
              <a:t>Application Android</a:t>
            </a:r>
            <a:endParaRPr kumimoji="1" lang="ja-JP" altLang="en-US" dirty="0"/>
          </a:p>
        </p:txBody>
      </p:sp>
      <p:sp>
        <p:nvSpPr>
          <p:cNvPr id="11" name="テキスト プレースホルダー 10"/>
          <p:cNvSpPr>
            <a:spLocks noGrp="1"/>
          </p:cNvSpPr>
          <p:nvPr>
            <p:ph type="body" sz="quarter" idx="20"/>
          </p:nvPr>
        </p:nvSpPr>
        <p:spPr/>
        <p:txBody>
          <a:bodyPr/>
          <a:lstStyle/>
          <a:p>
            <a:r>
              <a:rPr lang="en-US" altLang="ja-JP" dirty="0" err="1" smtClean="0"/>
              <a:t>Visualisation</a:t>
            </a:r>
            <a:endParaRPr kumimoji="1" lang="ja-JP" altLang="en-US" dirty="0"/>
          </a:p>
        </p:txBody>
      </p:sp>
      <p:sp>
        <p:nvSpPr>
          <p:cNvPr id="15" name="テキスト プレースホルダー 14"/>
          <p:cNvSpPr>
            <a:spLocks noGrp="1"/>
          </p:cNvSpPr>
          <p:nvPr>
            <p:ph type="body" sz="quarter" idx="44"/>
          </p:nvPr>
        </p:nvSpPr>
        <p:spPr>
          <a:xfrm>
            <a:off x="306840" y="3946812"/>
            <a:ext cx="4732188" cy="720080"/>
          </a:xfrm>
        </p:spPr>
        <p:txBody>
          <a:bodyPr/>
          <a:lstStyle/>
          <a:p>
            <a:r>
              <a:rPr lang="en-US" altLang="ja-JP" sz="2400" dirty="0" smtClean="0"/>
              <a:t>Communication Bluetooth</a:t>
            </a:r>
            <a:endParaRPr kumimoji="1" lang="ja-JP" altLang="en-US" sz="2400" dirty="0"/>
          </a:p>
        </p:txBody>
      </p:sp>
      <p:sp>
        <p:nvSpPr>
          <p:cNvPr id="21" name="テキスト プレースホルダー 20"/>
          <p:cNvSpPr>
            <a:spLocks noGrp="1"/>
          </p:cNvSpPr>
          <p:nvPr>
            <p:ph type="body" sz="quarter" idx="50"/>
          </p:nvPr>
        </p:nvSpPr>
        <p:spPr>
          <a:xfrm>
            <a:off x="12887959" y="4261934"/>
            <a:ext cx="3853369" cy="725791"/>
          </a:xfrm>
        </p:spPr>
        <p:txBody>
          <a:bodyPr/>
          <a:lstStyle/>
          <a:p>
            <a:r>
              <a:rPr kumimoji="1" lang="en-US" altLang="ja-JP" dirty="0" err="1" smtClean="0"/>
              <a:t>Authentification</a:t>
            </a:r>
            <a:endParaRPr kumimoji="1" lang="ja-JP" altLang="en-US" dirty="0"/>
          </a:p>
        </p:txBody>
      </p:sp>
      <p:pic>
        <p:nvPicPr>
          <p:cNvPr id="30" name="Espace réservé pour une image  29"/>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t="16518" b="30368"/>
          <a:stretch/>
        </p:blipFill>
        <p:spPr>
          <a:xfrm>
            <a:off x="7373112" y="2008413"/>
            <a:ext cx="3525807" cy="4174673"/>
          </a:xfrm>
        </p:spPr>
      </p:pic>
      <p:pic>
        <p:nvPicPr>
          <p:cNvPr id="14" name="Espace réservé pour une image  13"/>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a:stretch>
            <a:fillRect/>
          </a:stretch>
        </p:blipFill>
        <p:spPr/>
      </p:pic>
      <p:pic>
        <p:nvPicPr>
          <p:cNvPr id="17" name="Espace réservé pour une image  16"/>
          <p:cNvPicPr>
            <a:picLocks noGrp="1" noChangeAspect="1"/>
          </p:cNvPicPr>
          <p:nvPr>
            <p:ph type="pic" sz="quarter" idx="43"/>
          </p:nvPr>
        </p:nvPicPr>
        <p:blipFill>
          <a:blip r:embed="rId4">
            <a:extLst>
              <a:ext uri="{28A0092B-C50C-407E-A947-70E740481C1C}">
                <a14:useLocalDpi xmlns:a14="http://schemas.microsoft.com/office/drawing/2010/main" val="0"/>
              </a:ext>
            </a:extLst>
          </a:blip>
          <a:srcRect l="119" r="119"/>
          <a:stretch>
            <a:fillRect/>
          </a:stretch>
        </p:blipFill>
        <p:spPr/>
      </p:pic>
      <p:pic>
        <p:nvPicPr>
          <p:cNvPr id="23" name="Espace réservé pour une image  22"/>
          <p:cNvPicPr>
            <a:picLocks noGrp="1" noChangeAspect="1"/>
          </p:cNvPicPr>
          <p:nvPr>
            <p:ph type="pic" sz="quarter" idx="49"/>
          </p:nvPr>
        </p:nvPicPr>
        <p:blipFill>
          <a:blip r:embed="rId4">
            <a:extLst>
              <a:ext uri="{28A0092B-C50C-407E-A947-70E740481C1C}">
                <a14:useLocalDpi xmlns:a14="http://schemas.microsoft.com/office/drawing/2010/main" val="0"/>
              </a:ext>
            </a:extLst>
          </a:blip>
          <a:srcRect/>
          <a:stretch>
            <a:fillRect/>
          </a:stretch>
        </p:blipFill>
        <p:spPr/>
      </p:pic>
      <p:sp>
        <p:nvSpPr>
          <p:cNvPr id="10" name="Espace réservé du texte 9"/>
          <p:cNvSpPr>
            <a:spLocks noGrp="1"/>
          </p:cNvSpPr>
          <p:nvPr>
            <p:ph type="body" sz="quarter" idx="42"/>
          </p:nvPr>
        </p:nvSpPr>
        <p:spPr/>
        <p:txBody>
          <a:bodyPr/>
          <a:lstStyle/>
          <a:p>
            <a:endParaRPr lang="fr-FR"/>
          </a:p>
        </p:txBody>
      </p:sp>
      <p:sp>
        <p:nvSpPr>
          <p:cNvPr id="24" name="Espace réservé du texte 23"/>
          <p:cNvSpPr>
            <a:spLocks noGrp="1"/>
          </p:cNvSpPr>
          <p:nvPr>
            <p:ph type="body" sz="quarter" idx="23"/>
          </p:nvPr>
        </p:nvSpPr>
        <p:spPr/>
        <p:txBody>
          <a:bodyPr/>
          <a:lstStyle/>
          <a:p>
            <a:r>
              <a:rPr lang="fr-FR" dirty="0"/>
              <a:t>V</a:t>
            </a:r>
            <a:r>
              <a:rPr lang="fr-FR" dirty="0" smtClean="0"/>
              <a:t>isualiser </a:t>
            </a:r>
            <a:r>
              <a:rPr lang="fr-FR" dirty="0"/>
              <a:t>les valeurs du capteur </a:t>
            </a:r>
            <a:r>
              <a:rPr lang="fr-FR" dirty="0" smtClean="0"/>
              <a:t>AD8232.</a:t>
            </a:r>
            <a:endParaRPr lang="fr-FR" dirty="0"/>
          </a:p>
        </p:txBody>
      </p:sp>
      <p:sp>
        <p:nvSpPr>
          <p:cNvPr id="25" name="Espace réservé du texte 24"/>
          <p:cNvSpPr>
            <a:spLocks noGrp="1"/>
          </p:cNvSpPr>
          <p:nvPr>
            <p:ph type="body" sz="quarter" idx="45"/>
          </p:nvPr>
        </p:nvSpPr>
        <p:spPr/>
        <p:txBody>
          <a:bodyPr/>
          <a:lstStyle/>
          <a:p>
            <a:r>
              <a:rPr lang="fr-FR" dirty="0"/>
              <a:t>Établir </a:t>
            </a:r>
            <a:r>
              <a:rPr lang="fr-FR" dirty="0" smtClean="0"/>
              <a:t>une communication avec un module Bluetooth.</a:t>
            </a:r>
            <a:endParaRPr lang="fr-FR" dirty="0"/>
          </a:p>
        </p:txBody>
      </p:sp>
    </p:spTree>
    <p:extLst>
      <p:ext uri="{BB962C8B-B14F-4D97-AF65-F5344CB8AC3E}">
        <p14:creationId xmlns:p14="http://schemas.microsoft.com/office/powerpoint/2010/main" val="1149608469"/>
      </p:ext>
    </p:extLst>
  </p:cSld>
  <p:clrMapOvr>
    <a:masterClrMapping/>
  </p:clrMapOvr>
  <p:transition spd="slow" advTm="8235">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a:t>Application Android</a:t>
            </a:r>
            <a:endParaRPr lang="ja-JP" altLang="en-US"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33</a:t>
            </a:fld>
            <a:endParaRPr lang="ja-JP" altLang="en-US"/>
          </a:p>
        </p:txBody>
      </p:sp>
      <p:sp>
        <p:nvSpPr>
          <p:cNvPr id="4" name="Espace réservé du texte 3"/>
          <p:cNvSpPr>
            <a:spLocks noGrp="1"/>
          </p:cNvSpPr>
          <p:nvPr>
            <p:ph type="body" sz="quarter" idx="13"/>
          </p:nvPr>
        </p:nvSpPr>
        <p:spPr/>
        <p:txBody>
          <a:bodyPr>
            <a:normAutofit fontScale="92500" lnSpcReduction="20000"/>
          </a:bodyPr>
          <a:lstStyle/>
          <a:p>
            <a:endParaRPr lang="fr-FR"/>
          </a:p>
        </p:txBody>
      </p:sp>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2390683" y="2957297"/>
            <a:ext cx="3451123" cy="6300827"/>
          </a:xfrm>
          <a:prstGeom prst="rect">
            <a:avLst/>
          </a:prstGeom>
        </p:spPr>
      </p:pic>
      <p:pic>
        <p:nvPicPr>
          <p:cNvPr id="25" name="Image 24"/>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7180728" y="2957298"/>
            <a:ext cx="3451123" cy="6402919"/>
          </a:xfrm>
          <a:prstGeom prst="rect">
            <a:avLst/>
          </a:prstGeom>
        </p:spPr>
      </p:pic>
      <p:pic>
        <p:nvPicPr>
          <p:cNvPr id="26" name="Image 25"/>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11970773" y="2957298"/>
            <a:ext cx="3633022" cy="6449483"/>
          </a:xfrm>
          <a:prstGeom prst="rect">
            <a:avLst/>
          </a:prstGeom>
        </p:spPr>
      </p:pic>
      <p:pic>
        <p:nvPicPr>
          <p:cNvPr id="28" name="Image 27" descr="C:\Users\Brahmi\AppData\Local\Microsoft\Windows\INetCache\Content.Word\62244922_456382295188924_2064443152571301888_n.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6640" y="3627420"/>
            <a:ext cx="2816942" cy="4951701"/>
          </a:xfrm>
          <a:prstGeom prst="rect">
            <a:avLst/>
          </a:prstGeom>
          <a:noFill/>
          <a:ln>
            <a:noFill/>
          </a:ln>
        </p:spPr>
      </p:pic>
      <p:pic>
        <p:nvPicPr>
          <p:cNvPr id="31" name="Image 30" descr="C:\Users\Brahmi\Downloads\62503890_367049794015559_3323150444707971072_n.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79166" y="3584395"/>
            <a:ext cx="2772697" cy="4994726"/>
          </a:xfrm>
          <a:prstGeom prst="rect">
            <a:avLst/>
          </a:prstGeom>
          <a:noFill/>
          <a:ln>
            <a:noFill/>
          </a:ln>
        </p:spPr>
      </p:pic>
      <p:pic>
        <p:nvPicPr>
          <p:cNvPr id="32" name="Image 31" descr="C:\Users\Brahmi\Downloads\64220309_311664996447927_3467140460256952320_n.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296775" y="3672375"/>
            <a:ext cx="2908811" cy="4976325"/>
          </a:xfrm>
          <a:prstGeom prst="rect">
            <a:avLst/>
          </a:prstGeom>
          <a:noFill/>
          <a:ln>
            <a:noFill/>
          </a:ln>
        </p:spPr>
      </p:pic>
    </p:spTree>
    <p:extLst>
      <p:ext uri="{BB962C8B-B14F-4D97-AF65-F5344CB8AC3E}">
        <p14:creationId xmlns:p14="http://schemas.microsoft.com/office/powerpoint/2010/main" val="4101406337"/>
      </p:ext>
    </p:extLst>
  </p:cSld>
  <p:clrMapOvr>
    <a:masterClrMapping/>
  </p:clrMapOvr>
  <p:transition spd="slow" advTm="657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a:t>Application Android</a:t>
            </a:r>
            <a:endParaRPr lang="ja-JP" altLang="en-US"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34</a:t>
            </a:fld>
            <a:endParaRPr lang="ja-JP" altLang="en-US"/>
          </a:p>
        </p:txBody>
      </p:sp>
      <p:sp>
        <p:nvSpPr>
          <p:cNvPr id="4" name="Espace réservé du texte 3"/>
          <p:cNvSpPr>
            <a:spLocks noGrp="1"/>
          </p:cNvSpPr>
          <p:nvPr>
            <p:ph type="body" sz="quarter" idx="13"/>
          </p:nvPr>
        </p:nvSpPr>
        <p:spPr/>
        <p:txBody>
          <a:bodyPr>
            <a:normAutofit fontScale="92500" lnSpcReduction="20000"/>
          </a:bodyPr>
          <a:lstStyle/>
          <a:p>
            <a:endParaRPr lang="fr-FR"/>
          </a:p>
        </p:txBody>
      </p:sp>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2390683" y="2957297"/>
            <a:ext cx="3451123" cy="6300827"/>
          </a:xfrm>
          <a:prstGeom prst="rect">
            <a:avLst/>
          </a:prstGeom>
        </p:spPr>
      </p:pic>
      <p:pic>
        <p:nvPicPr>
          <p:cNvPr id="25" name="Image 24"/>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7111972" y="2957297"/>
            <a:ext cx="3636349" cy="6402919"/>
          </a:xfrm>
          <a:prstGeom prst="rect">
            <a:avLst/>
          </a:prstGeom>
        </p:spPr>
      </p:pic>
      <p:pic>
        <p:nvPicPr>
          <p:cNvPr id="26" name="Image 25"/>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12018487" y="2957298"/>
            <a:ext cx="3585308" cy="6449483"/>
          </a:xfrm>
          <a:prstGeom prst="rect">
            <a:avLst/>
          </a:prstGeom>
        </p:spPr>
      </p:pic>
      <p:pic>
        <p:nvPicPr>
          <p:cNvPr id="11" name="Image 10" descr="C:\Users\Brahmi\Downloads\62448001_349004689093476_3515501066160439296_n.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47935" y="3695700"/>
            <a:ext cx="2910503" cy="4946855"/>
          </a:xfrm>
          <a:prstGeom prst="rect">
            <a:avLst/>
          </a:prstGeom>
          <a:noFill/>
          <a:ln>
            <a:noFill/>
          </a:ln>
        </p:spPr>
      </p:pic>
      <p:pic>
        <p:nvPicPr>
          <p:cNvPr id="13" name="Image 12" descr="C:\Users\Brahmi\Downloads\62560170_2573246726042412_4208167772179398656_n.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309396" y="3712449"/>
            <a:ext cx="2910938" cy="4930106"/>
          </a:xfrm>
          <a:prstGeom prst="rect">
            <a:avLst/>
          </a:prstGeom>
          <a:noFill/>
          <a:ln>
            <a:noFill/>
          </a:ln>
        </p:spPr>
      </p:pic>
      <p:pic>
        <p:nvPicPr>
          <p:cNvPr id="14" name="Image 13" descr="C:\Users\Brahmi\Downloads\64320829_2629657360396433_5638905499706458112_n.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225" y="3701650"/>
            <a:ext cx="2809650" cy="4812119"/>
          </a:xfrm>
          <a:prstGeom prst="rect">
            <a:avLst/>
          </a:prstGeom>
          <a:noFill/>
          <a:ln>
            <a:noFill/>
          </a:ln>
        </p:spPr>
      </p:pic>
    </p:spTree>
    <p:extLst>
      <p:ext uri="{BB962C8B-B14F-4D97-AF65-F5344CB8AC3E}">
        <p14:creationId xmlns:p14="http://schemas.microsoft.com/office/powerpoint/2010/main" val="3560545100"/>
      </p:ext>
    </p:extLst>
  </p:cSld>
  <p:clrMapOvr>
    <a:masterClrMapping/>
  </p:clrMapOvr>
  <p:transition spd="slow" advTm="657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タイトル 11"/>
          <p:cNvSpPr>
            <a:spLocks noGrp="1"/>
          </p:cNvSpPr>
          <p:nvPr>
            <p:ph type="title"/>
          </p:nvPr>
        </p:nvSpPr>
        <p:spPr/>
        <p:txBody>
          <a:bodyPr/>
          <a:lstStyle/>
          <a:p>
            <a:r>
              <a:rPr lang="en-US" altLang="ja-JP" dirty="0"/>
              <a:t>Application Android</a:t>
            </a:r>
            <a:endParaRPr lang="ja-JP" altLang="en-US" dirty="0"/>
          </a:p>
        </p:txBody>
      </p:sp>
      <p:sp>
        <p:nvSpPr>
          <p:cNvPr id="43" name="スライド番号プレースホルダー 42"/>
          <p:cNvSpPr>
            <a:spLocks noGrp="1"/>
          </p:cNvSpPr>
          <p:nvPr>
            <p:ph type="sldNum" sz="quarter" idx="11"/>
          </p:nvPr>
        </p:nvSpPr>
        <p:spPr/>
        <p:txBody>
          <a:bodyPr/>
          <a:lstStyle/>
          <a:p>
            <a:fld id="{E6459DFB-86F3-43FA-8567-2EA6E426AE90}" type="slidenum">
              <a:rPr lang="ja-JP" altLang="en-US" smtClean="0"/>
              <a:pPr/>
              <a:t>35</a:t>
            </a:fld>
            <a:endParaRPr lang="ja-JP" altLang="en-US"/>
          </a:p>
        </p:txBody>
      </p:sp>
      <p:sp>
        <p:nvSpPr>
          <p:cNvPr id="4" name="Espace réservé du texte 3"/>
          <p:cNvSpPr>
            <a:spLocks noGrp="1"/>
          </p:cNvSpPr>
          <p:nvPr>
            <p:ph type="body" sz="quarter" idx="13"/>
          </p:nvPr>
        </p:nvSpPr>
        <p:spPr/>
        <p:txBody>
          <a:bodyPr>
            <a:normAutofit fontScale="92500" lnSpcReduction="20000"/>
          </a:bodyPr>
          <a:lstStyle/>
          <a:p>
            <a:endParaRPr lang="fr-FR"/>
          </a:p>
        </p:txBody>
      </p:sp>
      <p:pic>
        <p:nvPicPr>
          <p:cNvPr id="6" name="Image 5"/>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488141" y="2983304"/>
            <a:ext cx="3451123" cy="6300827"/>
          </a:xfrm>
          <a:prstGeom prst="rect">
            <a:avLst/>
          </a:prstGeom>
        </p:spPr>
      </p:pic>
      <p:pic>
        <p:nvPicPr>
          <p:cNvPr id="25" name="Image 24"/>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4961889" y="2881212"/>
            <a:ext cx="3636349" cy="6402919"/>
          </a:xfrm>
          <a:prstGeom prst="rect">
            <a:avLst/>
          </a:prstGeom>
        </p:spPr>
      </p:pic>
      <p:pic>
        <p:nvPicPr>
          <p:cNvPr id="26" name="Image 25"/>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9620864" y="2983305"/>
            <a:ext cx="3633022" cy="6449483"/>
          </a:xfrm>
          <a:prstGeom prst="rect">
            <a:avLst/>
          </a:prstGeom>
        </p:spPr>
      </p:pic>
      <p:pic>
        <p:nvPicPr>
          <p:cNvPr id="16" name="Image 15" descr="C:\Users\Brahmi\Downloads\62450084_651871611921151_8139953617177149440_n.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05648" y="3666148"/>
            <a:ext cx="2935846" cy="4833046"/>
          </a:xfrm>
          <a:prstGeom prst="rect">
            <a:avLst/>
          </a:prstGeom>
          <a:noFill/>
          <a:ln>
            <a:noFill/>
          </a:ln>
        </p:spPr>
      </p:pic>
      <p:pic>
        <p:nvPicPr>
          <p:cNvPr id="18" name="Image 17" descr="C:\Users\Brahmi\Downloads\64218419_429447821251484_5350959995850588160_n (1).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7757" y="3738422"/>
            <a:ext cx="2811353" cy="4900642"/>
          </a:xfrm>
          <a:prstGeom prst="rect">
            <a:avLst/>
          </a:prstGeom>
          <a:noFill/>
          <a:ln>
            <a:noFill/>
          </a:ln>
        </p:spPr>
      </p:pic>
      <p:pic>
        <p:nvPicPr>
          <p:cNvPr id="1026" name="Picture 2" descr="https://lh3.googleusercontent.com/XGCtY-0nN49JMJTFzBYcFY55m5cg8b1vG-XDW3a2sY3V5B_CIjrqgL_gqJyiFixCutJSPz4BamQyG0ben5wKSTun8RVz1heqJZwmI2OJ-KyNjkRNSKstgsE68BS3k9TZ"/>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48582" y="3738422"/>
            <a:ext cx="2936593" cy="4936471"/>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 18"/>
          <p:cNvPicPr>
            <a:picLocks noChangeAspect="1"/>
          </p:cNvPicPr>
          <p:nvPr/>
        </p:nvPicPr>
        <p:blipFill rotWithShape="1">
          <a:blip r:embed="rId3">
            <a:extLst>
              <a:ext uri="{28A0092B-C50C-407E-A947-70E740481C1C}">
                <a14:useLocalDpi xmlns:a14="http://schemas.microsoft.com/office/drawing/2010/main" val="0"/>
              </a:ext>
            </a:extLst>
          </a:blip>
          <a:srcRect l="20886" r="19778"/>
          <a:stretch/>
        </p:blipFill>
        <p:spPr>
          <a:xfrm>
            <a:off x="14028971" y="3006586"/>
            <a:ext cx="3636349" cy="6402919"/>
          </a:xfrm>
          <a:prstGeom prst="rect">
            <a:avLst/>
          </a:prstGeom>
        </p:spPr>
      </p:pic>
      <p:pic>
        <p:nvPicPr>
          <p:cNvPr id="20" name="Image 19" descr="C:\Users\Brahmi\Downloads\64212711_334108323896525_1834499433996222464_n.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357351" y="3743966"/>
            <a:ext cx="2920388" cy="4930927"/>
          </a:xfrm>
          <a:prstGeom prst="rect">
            <a:avLst/>
          </a:prstGeom>
          <a:noFill/>
          <a:ln>
            <a:noFill/>
          </a:ln>
        </p:spPr>
      </p:pic>
    </p:spTree>
    <p:extLst>
      <p:ext uri="{BB962C8B-B14F-4D97-AF65-F5344CB8AC3E}">
        <p14:creationId xmlns:p14="http://schemas.microsoft.com/office/powerpoint/2010/main" val="2494919009"/>
      </p:ext>
    </p:extLst>
  </p:cSld>
  <p:clrMapOvr>
    <a:masterClrMapping/>
  </p:clrMapOvr>
  <p:transition spd="slow" advTm="657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E6459DFB-86F3-43FA-8567-2EA6E426AE90}" type="slidenum">
              <a:rPr lang="ja-JP" altLang="en-US" smtClean="0"/>
              <a:pPr/>
              <a:t>36</a:t>
            </a:fld>
            <a:endParaRPr lang="ja-JP" altLang="en-US"/>
          </a:p>
        </p:txBody>
      </p:sp>
      <p:pic>
        <p:nvPicPr>
          <p:cNvPr id="7" name="Espace réservé pour une image  6"/>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849" r="849"/>
          <a:stretch>
            <a:fillRect/>
          </a:stretch>
        </p:blipFill>
        <p:spPr/>
      </p:pic>
      <p:sp>
        <p:nvSpPr>
          <p:cNvPr id="5" name="Titre 4"/>
          <p:cNvSpPr>
            <a:spLocks noGrp="1"/>
          </p:cNvSpPr>
          <p:nvPr>
            <p:ph type="title"/>
          </p:nvPr>
        </p:nvSpPr>
        <p:spPr>
          <a:xfrm>
            <a:off x="5837362" y="1946365"/>
            <a:ext cx="13438780" cy="3098659"/>
          </a:xfrm>
        </p:spPr>
        <p:txBody>
          <a:bodyPr>
            <a:normAutofit/>
          </a:bodyPr>
          <a:lstStyle/>
          <a:p>
            <a:r>
              <a:rPr lang="fr-FR" sz="5400" dirty="0"/>
              <a:t>C</a:t>
            </a:r>
            <a:r>
              <a:rPr lang="fr-FR" sz="5400" dirty="0" smtClean="0"/>
              <a:t>lassification</a:t>
            </a:r>
            <a:r>
              <a:rPr lang="fr-FR" sz="5400" dirty="0" smtClean="0"/>
              <a:t> </a:t>
            </a:r>
            <a:r>
              <a:rPr lang="fr-FR" sz="5400" dirty="0" smtClean="0"/>
              <a:t>des résultats</a:t>
            </a:r>
            <a:endParaRPr lang="fr-FR" sz="5400" dirty="0"/>
          </a:p>
        </p:txBody>
      </p:sp>
      <p:sp>
        <p:nvSpPr>
          <p:cNvPr id="6" name="Espace réservé du texte 5"/>
          <p:cNvSpPr>
            <a:spLocks noGrp="1"/>
          </p:cNvSpPr>
          <p:nvPr>
            <p:ph type="body" sz="quarter" idx="24"/>
          </p:nvPr>
        </p:nvSpPr>
        <p:spPr/>
        <p:txBody>
          <a:bodyPr/>
          <a:lstStyle/>
          <a:p>
            <a:r>
              <a:rPr lang="fr-FR" dirty="0" smtClean="0"/>
              <a:t>Les </a:t>
            </a:r>
            <a:r>
              <a:rPr lang="fr-FR" dirty="0"/>
              <a:t>nombres de prédictions positifs et négatifs</a:t>
            </a:r>
            <a:r>
              <a:rPr lang="fr-FR" dirty="0" smtClean="0"/>
              <a:t>.</a:t>
            </a:r>
          </a:p>
          <a:p>
            <a:r>
              <a:rPr lang="fr-FR" dirty="0" smtClean="0"/>
              <a:t> évaluer </a:t>
            </a:r>
            <a:r>
              <a:rPr lang="fr-FR" dirty="0"/>
              <a:t>le nombre de fois où nous avons des résultats de prédiction </a:t>
            </a:r>
            <a:r>
              <a:rPr lang="fr-FR" dirty="0" smtClean="0"/>
              <a:t>corrects.</a:t>
            </a:r>
            <a:endParaRPr lang="fr-FR" dirty="0"/>
          </a:p>
        </p:txBody>
      </p:sp>
    </p:spTree>
    <p:extLst>
      <p:ext uri="{BB962C8B-B14F-4D97-AF65-F5344CB8AC3E}">
        <p14:creationId xmlns:p14="http://schemas.microsoft.com/office/powerpoint/2010/main" val="23248072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smtClean="0"/>
              <a:t>Conclusion</a:t>
            </a:r>
            <a:endParaRPr kumimoji="1" lang="ja-JP" altLang="en-US" dirty="0"/>
          </a:p>
        </p:txBody>
      </p:sp>
      <p:sp>
        <p:nvSpPr>
          <p:cNvPr id="6" name="テキスト プレースホルダー 5"/>
          <p:cNvSpPr>
            <a:spLocks noGrp="1"/>
          </p:cNvSpPr>
          <p:nvPr>
            <p:ph type="body" sz="quarter" idx="24"/>
          </p:nvPr>
        </p:nvSpPr>
        <p:spPr/>
        <p:txBody>
          <a:bodyPr/>
          <a:lstStyle/>
          <a:p>
            <a:r>
              <a:rPr lang="en-US" altLang="ja-JP" dirty="0" err="1" smtClean="0"/>
              <a:t>Authentification</a:t>
            </a:r>
            <a:r>
              <a:rPr lang="en-US" altLang="ja-JP" dirty="0" smtClean="0"/>
              <a:t> par signal ECG</a:t>
            </a:r>
            <a:endParaRPr lang="en-US" altLang="ja-JP" dirty="0"/>
          </a:p>
        </p:txBody>
      </p:sp>
      <p:sp>
        <p:nvSpPr>
          <p:cNvPr id="8" name="テキスト プレースホルダー 7"/>
          <p:cNvSpPr>
            <a:spLocks noGrp="1"/>
          </p:cNvSpPr>
          <p:nvPr>
            <p:ph type="body" sz="quarter" idx="26"/>
          </p:nvPr>
        </p:nvSpPr>
        <p:spPr>
          <a:xfrm>
            <a:off x="10022114" y="6398063"/>
            <a:ext cx="3154239" cy="590567"/>
          </a:xfrm>
        </p:spPr>
        <p:txBody>
          <a:bodyPr/>
          <a:lstStyle/>
          <a:p>
            <a:r>
              <a:rPr lang="en-US" altLang="ja-JP" dirty="0" smtClean="0"/>
              <a:t> </a:t>
            </a:r>
            <a:r>
              <a:rPr lang="en-US" altLang="ja-JP" dirty="0" err="1" smtClean="0"/>
              <a:t>Amélioration</a:t>
            </a:r>
            <a:r>
              <a:rPr lang="en-US" altLang="ja-JP" dirty="0" smtClean="0"/>
              <a:t> du </a:t>
            </a:r>
            <a:r>
              <a:rPr lang="en-US" altLang="ja-JP" dirty="0" err="1" smtClean="0"/>
              <a:t>modèle</a:t>
            </a:r>
            <a:endParaRPr kumimoji="1" lang="ja-JP" altLang="en-US" dirty="0"/>
          </a:p>
        </p:txBody>
      </p:sp>
      <p:sp>
        <p:nvSpPr>
          <p:cNvPr id="27" name="スライド番号プレースホルダー 26"/>
          <p:cNvSpPr>
            <a:spLocks noGrp="1"/>
          </p:cNvSpPr>
          <p:nvPr>
            <p:ph type="sldNum" sz="quarter" idx="11"/>
          </p:nvPr>
        </p:nvSpPr>
        <p:spPr/>
        <p:txBody>
          <a:bodyPr/>
          <a:lstStyle/>
          <a:p>
            <a:fld id="{E6459DFB-86F3-43FA-8567-2EA6E426AE90}" type="slidenum">
              <a:rPr lang="ja-JP" altLang="en-US" smtClean="0"/>
              <a:pPr/>
              <a:t>37</a:t>
            </a:fld>
            <a:endParaRPr lang="ja-JP" altLang="en-US"/>
          </a:p>
        </p:txBody>
      </p:sp>
      <p:pic>
        <p:nvPicPr>
          <p:cNvPr id="4" name="Espace réservé pour une image  3"/>
          <p:cNvPicPr>
            <a:picLocks noGrp="1" noChangeAspect="1"/>
          </p:cNvPicPr>
          <p:nvPr>
            <p:ph type="pic" sz="quarter" idx="25"/>
          </p:nvPr>
        </p:nvPicPr>
        <p:blipFill>
          <a:blip r:embed="rId2">
            <a:extLst>
              <a:ext uri="{28A0092B-C50C-407E-A947-70E740481C1C}">
                <a14:useLocalDpi xmlns:a14="http://schemas.microsoft.com/office/drawing/2010/main" val="0"/>
              </a:ext>
            </a:extLst>
          </a:blip>
          <a:srcRect/>
          <a:stretch>
            <a:fillRect/>
          </a:stretch>
        </p:blipFill>
        <p:spPr/>
      </p:pic>
      <p:pic>
        <p:nvPicPr>
          <p:cNvPr id="2" name="Espace réservé pour une image  1"/>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t="144" b="144"/>
          <a:stretch>
            <a:fillRect/>
          </a:stretch>
        </p:blipFill>
        <p:spPr/>
      </p:pic>
      <p:pic>
        <p:nvPicPr>
          <p:cNvPr id="7" name="Espace réservé pour une image  6"/>
          <p:cNvPicPr>
            <a:picLocks noGrp="1" noChangeAspect="1"/>
          </p:cNvPicPr>
          <p:nvPr>
            <p:ph type="pic" sz="quarter" idx="29"/>
          </p:nvPr>
        </p:nvPicPr>
        <p:blipFill>
          <a:blip r:embed="rId2">
            <a:extLst>
              <a:ext uri="{28A0092B-C50C-407E-A947-70E740481C1C}">
                <a14:useLocalDpi xmlns:a14="http://schemas.microsoft.com/office/drawing/2010/main" val="0"/>
              </a:ext>
            </a:extLst>
          </a:blip>
          <a:srcRect/>
          <a:stretch>
            <a:fillRect/>
          </a:stretch>
        </p:blipFill>
        <p:spPr/>
      </p:pic>
      <p:sp>
        <p:nvSpPr>
          <p:cNvPr id="20" name="Espace réservé pour une image  19"/>
          <p:cNvSpPr>
            <a:spLocks noGrp="1"/>
          </p:cNvSpPr>
          <p:nvPr>
            <p:ph type="pic" sz="quarter" idx="31"/>
          </p:nvPr>
        </p:nvSpPr>
        <p:spPr/>
      </p:sp>
      <p:sp>
        <p:nvSpPr>
          <p:cNvPr id="28" name="Espace réservé du texte 27"/>
          <p:cNvSpPr>
            <a:spLocks noGrp="1"/>
          </p:cNvSpPr>
          <p:nvPr>
            <p:ph type="body" sz="quarter" idx="30"/>
          </p:nvPr>
        </p:nvSpPr>
        <p:spPr>
          <a:xfrm>
            <a:off x="10022114" y="7261663"/>
            <a:ext cx="5132941" cy="590567"/>
          </a:xfrm>
        </p:spPr>
        <p:txBody>
          <a:bodyPr/>
          <a:lstStyle/>
          <a:p>
            <a:r>
              <a:rPr lang="fr-FR" dirty="0" smtClean="0"/>
              <a:t> </a:t>
            </a:r>
            <a:r>
              <a:rPr lang="fr-FR" dirty="0" err="1" smtClean="0"/>
              <a:t>Detection</a:t>
            </a:r>
            <a:r>
              <a:rPr lang="fr-FR" dirty="0" smtClean="0"/>
              <a:t>  d’anomalies d’un signal ECG</a:t>
            </a:r>
            <a:endParaRPr lang="fr-FR" dirty="0"/>
          </a:p>
        </p:txBody>
      </p:sp>
      <p:pic>
        <p:nvPicPr>
          <p:cNvPr id="5" name="Espace réservé pour une image  4"/>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1869" r="21869"/>
          <a:stretch>
            <a:fillRect/>
          </a:stretch>
        </p:blipFill>
        <p:spPr/>
      </p:pic>
    </p:spTree>
    <p:extLst>
      <p:ext uri="{BB962C8B-B14F-4D97-AF65-F5344CB8AC3E}">
        <p14:creationId xmlns:p14="http://schemas.microsoft.com/office/powerpoint/2010/main" val="1025353552"/>
      </p:ext>
    </p:extLst>
  </p:cSld>
  <p:clrMapOvr>
    <a:masterClrMapping/>
  </p:clrMapOvr>
  <p:transition spd="slow" advTm="4691">
    <p:cove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7732" b="7732"/>
          <a:stretch>
            <a:fillRect/>
          </a:stretch>
        </p:blipFill>
        <p:spPr/>
      </p:pic>
      <p:sp>
        <p:nvSpPr>
          <p:cNvPr id="24" name="テキスト プレースホルダー 23"/>
          <p:cNvSpPr>
            <a:spLocks noGrp="1"/>
          </p:cNvSpPr>
          <p:nvPr>
            <p:ph type="body" sz="quarter" idx="11"/>
          </p:nvPr>
        </p:nvSpPr>
        <p:spPr/>
        <p:txBody>
          <a:bodyPr/>
          <a:lstStyle/>
          <a:p>
            <a:endParaRPr kumimoji="1" lang="ja-JP" altLang="en-US" dirty="0"/>
          </a:p>
        </p:txBody>
      </p:sp>
      <p:sp>
        <p:nvSpPr>
          <p:cNvPr id="25" name="テキスト プレースホルダー 24"/>
          <p:cNvSpPr>
            <a:spLocks noGrp="1"/>
          </p:cNvSpPr>
          <p:nvPr>
            <p:ph type="body" sz="quarter" idx="13"/>
          </p:nvPr>
        </p:nvSpPr>
        <p:spPr/>
        <p:txBody>
          <a:bodyPr/>
          <a:lstStyle/>
          <a:p>
            <a:endParaRPr kumimoji="1" lang="ja-JP" altLang="en-US"/>
          </a:p>
        </p:txBody>
      </p:sp>
      <p:sp>
        <p:nvSpPr>
          <p:cNvPr id="27" name="テキスト プレースホルダー 26"/>
          <p:cNvSpPr>
            <a:spLocks noGrp="1"/>
          </p:cNvSpPr>
          <p:nvPr>
            <p:ph type="body" sz="quarter" idx="15"/>
          </p:nvPr>
        </p:nvSpPr>
        <p:spPr/>
        <p:txBody>
          <a:bodyPr/>
          <a:lstStyle/>
          <a:p>
            <a:endParaRPr kumimoji="1" lang="ja-JP" altLang="en-US" dirty="0"/>
          </a:p>
        </p:txBody>
      </p:sp>
      <p:sp>
        <p:nvSpPr>
          <p:cNvPr id="28" name="テキスト プレースホルダー 27"/>
          <p:cNvSpPr>
            <a:spLocks noGrp="1"/>
          </p:cNvSpPr>
          <p:nvPr>
            <p:ph type="body" sz="quarter" idx="16"/>
          </p:nvPr>
        </p:nvSpPr>
        <p:spPr/>
        <p:txBody>
          <a:bodyPr/>
          <a:lstStyle/>
          <a:p>
            <a:endParaRPr kumimoji="1" lang="ja-JP" altLang="en-US" dirty="0"/>
          </a:p>
        </p:txBody>
      </p:sp>
      <p:sp>
        <p:nvSpPr>
          <p:cNvPr id="29" name="テキスト プレースホルダー 28"/>
          <p:cNvSpPr>
            <a:spLocks noGrp="1"/>
          </p:cNvSpPr>
          <p:nvPr>
            <p:ph type="body" sz="quarter" idx="17"/>
          </p:nvPr>
        </p:nvSpPr>
        <p:spPr/>
        <p:txBody>
          <a:bodyPr/>
          <a:lstStyle/>
          <a:p>
            <a:endParaRPr kumimoji="1" lang="ja-JP" altLang="en-US"/>
          </a:p>
        </p:txBody>
      </p:sp>
      <p:sp>
        <p:nvSpPr>
          <p:cNvPr id="30" name="テキスト プレースホルダー 29"/>
          <p:cNvSpPr>
            <a:spLocks noGrp="1"/>
          </p:cNvSpPr>
          <p:nvPr>
            <p:ph type="body" sz="quarter" idx="18"/>
          </p:nvPr>
        </p:nvSpPr>
        <p:spPr/>
        <p:txBody>
          <a:bodyPr/>
          <a:lstStyle/>
          <a:p>
            <a:endParaRPr kumimoji="1" lang="ja-JP" altLang="en-US"/>
          </a:p>
        </p:txBody>
      </p:sp>
      <p:sp>
        <p:nvSpPr>
          <p:cNvPr id="23" name="タイトル 22"/>
          <p:cNvSpPr>
            <a:spLocks noGrp="1"/>
          </p:cNvSpPr>
          <p:nvPr>
            <p:ph type="title"/>
          </p:nvPr>
        </p:nvSpPr>
        <p:spPr/>
        <p:txBody>
          <a:bodyPr/>
          <a:lstStyle/>
          <a:p>
            <a:r>
              <a:rPr lang="en-US" altLang="ja-JP" dirty="0" smtClean="0"/>
              <a:t>Merci pour </a:t>
            </a:r>
            <a:r>
              <a:rPr lang="en-US" altLang="ja-JP" dirty="0" err="1" smtClean="0"/>
              <a:t>votre</a:t>
            </a:r>
            <a:r>
              <a:rPr lang="en-US" altLang="ja-JP" dirty="0" smtClean="0"/>
              <a:t> attention</a:t>
            </a:r>
            <a:endParaRPr kumimoji="1" lang="ja-JP" altLang="en-US" dirty="0">
              <a:latin typeface="Route 159 Bold" pitchFamily="50" charset="0"/>
            </a:endParaRPr>
          </a:p>
        </p:txBody>
      </p:sp>
      <p:sp>
        <p:nvSpPr>
          <p:cNvPr id="32" name="テキスト プレースホルダー 31"/>
          <p:cNvSpPr>
            <a:spLocks noGrp="1"/>
          </p:cNvSpPr>
          <p:nvPr>
            <p:ph type="body" sz="quarter" idx="43"/>
          </p:nvPr>
        </p:nvSpPr>
        <p:spPr/>
        <p:txBody>
          <a:bodyPr/>
          <a:lstStyle/>
          <a:p>
            <a:r>
              <a:rPr lang="en-US" altLang="ja-JP" dirty="0" smtClean="0"/>
              <a:t>Merci</a:t>
            </a:r>
            <a:endParaRPr kumimoji="1" lang="ja-JP" altLang="en-US" dirty="0"/>
          </a:p>
        </p:txBody>
      </p:sp>
      <p:sp>
        <p:nvSpPr>
          <p:cNvPr id="33" name="テキスト プレースホルダー 32"/>
          <p:cNvSpPr>
            <a:spLocks noGrp="1"/>
          </p:cNvSpPr>
          <p:nvPr>
            <p:ph type="body" sz="quarter" idx="44"/>
          </p:nvPr>
        </p:nvSpPr>
        <p:spPr/>
        <p:txBody>
          <a:bodyPr/>
          <a:lstStyle/>
          <a:p>
            <a:endParaRPr kumimoji="1" lang="ja-JP" altLang="en-US"/>
          </a:p>
        </p:txBody>
      </p:sp>
      <p:sp>
        <p:nvSpPr>
          <p:cNvPr id="3" name="Espace réservé du texte 2"/>
          <p:cNvSpPr>
            <a:spLocks noGrp="1"/>
          </p:cNvSpPr>
          <p:nvPr>
            <p:ph type="body" sz="quarter" idx="42"/>
          </p:nvPr>
        </p:nvSpPr>
        <p:spPr/>
        <p:txBody>
          <a:bodyPr/>
          <a:lstStyle/>
          <a:p>
            <a:endParaRPr lang="fr-FR"/>
          </a:p>
        </p:txBody>
      </p:sp>
    </p:spTree>
    <p:extLst>
      <p:ext uri="{BB962C8B-B14F-4D97-AF65-F5344CB8AC3E}">
        <p14:creationId xmlns:p14="http://schemas.microsoft.com/office/powerpoint/2010/main" val="631573197"/>
      </p:ext>
    </p:extLst>
  </p:cSld>
  <p:clrMapOvr>
    <a:masterClrMapping/>
  </p:clrMapOvr>
  <p:transition spd="slow" advTm="3418">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17" name="テキスト プレースホルダー 16"/>
          <p:cNvSpPr>
            <a:spLocks noGrp="1"/>
          </p:cNvSpPr>
          <p:nvPr>
            <p:ph type="body" sz="quarter" idx="11"/>
          </p:nvPr>
        </p:nvSpPr>
        <p:spPr/>
        <p:txBody>
          <a:bodyPr/>
          <a:lstStyle/>
          <a:p>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kumimoji="1" lang="en-US" altLang="ja-JP" dirty="0"/>
              <a:t>1</a:t>
            </a:r>
            <a:endParaRPr kumimoji="1" lang="ja-JP" altLang="en-US" dirty="0"/>
          </a:p>
        </p:txBody>
      </p:sp>
      <p:sp>
        <p:nvSpPr>
          <p:cNvPr id="8" name="テキスト プレースホルダー 7"/>
          <p:cNvSpPr>
            <a:spLocks noGrp="1"/>
          </p:cNvSpPr>
          <p:nvPr>
            <p:ph type="body" sz="quarter" idx="17"/>
          </p:nvPr>
        </p:nvSpPr>
        <p:spPr/>
        <p:txBody>
          <a:bodyPr/>
          <a:lstStyle/>
          <a:p>
            <a:r>
              <a:rPr lang="en-US" altLang="ja-JP" dirty="0"/>
              <a:t>Cadre du </a:t>
            </a:r>
            <a:r>
              <a:rPr lang="en-US" altLang="ja-JP" dirty="0" err="1"/>
              <a:t>projet</a:t>
            </a:r>
            <a:endParaRPr lang="ja-JP" altLang="en-US"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fontScale="92500" lnSpcReduction="10000"/>
          </a:bodyPr>
          <a:lstStyle/>
          <a:p>
            <a:endParaRPr kumimoji="1" lang="ja-JP" altLang="en-US"/>
          </a:p>
        </p:txBody>
      </p:sp>
      <p:pic>
        <p:nvPicPr>
          <p:cNvPr id="4" name="Espace réservé pour une image  3"/>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061344299"/>
      </p:ext>
    </p:extLst>
  </p:cSld>
  <p:clrMapOvr>
    <a:masterClrMapping/>
  </p:clrMapOvr>
  <mc:AlternateContent xmlns:mc="http://schemas.openxmlformats.org/markup-compatibility/2006" xmlns:p14="http://schemas.microsoft.com/office/powerpoint/2010/main">
    <mc:Choice Requires="p14">
      <p:transition spd="slow" p14:dur="1200" advTm="4228">
        <p14:flip dir="r"/>
      </p:transition>
    </mc:Choice>
    <mc:Fallback xmlns="">
      <p:transition spd="slow" advTm="4228">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normAutofit/>
          </a:bodyPr>
          <a:lstStyle/>
          <a:p>
            <a:r>
              <a:rPr lang="en-US" altLang="ja-JP" dirty="0" smtClean="0"/>
              <a:t>Introduction</a:t>
            </a:r>
            <a:endParaRPr kumimoji="1" lang="ja-JP" altLang="en-US" dirty="0">
              <a:latin typeface="Route 159 Bold" pitchFamily="50" charset="0"/>
            </a:endParaRPr>
          </a:p>
        </p:txBody>
      </p:sp>
      <p:sp>
        <p:nvSpPr>
          <p:cNvPr id="24" name="テキスト プレースホルダー 23"/>
          <p:cNvSpPr>
            <a:spLocks noGrp="1"/>
          </p:cNvSpPr>
          <p:nvPr>
            <p:ph type="body" sz="quarter" idx="20"/>
          </p:nvPr>
        </p:nvSpPr>
        <p:spPr/>
        <p:txBody>
          <a:bodyPr/>
          <a:lstStyle/>
          <a:p>
            <a:r>
              <a:rPr lang="en-US" altLang="ja-JP" dirty="0"/>
              <a:t>Les </a:t>
            </a:r>
            <a:r>
              <a:rPr lang="en-US" altLang="ja-JP" dirty="0" err="1"/>
              <a:t>mesures</a:t>
            </a:r>
            <a:r>
              <a:rPr lang="en-US" altLang="ja-JP" dirty="0"/>
              <a:t> </a:t>
            </a:r>
            <a:r>
              <a:rPr lang="en-US" altLang="ja-JP" dirty="0" err="1"/>
              <a:t>physiologiques</a:t>
            </a:r>
            <a:endParaRPr lang="ja-JP" altLang="en-US" dirty="0"/>
          </a:p>
        </p:txBody>
      </p:sp>
      <p:sp>
        <p:nvSpPr>
          <p:cNvPr id="25" name="テキスト プレースホルダー 24"/>
          <p:cNvSpPr>
            <a:spLocks noGrp="1"/>
          </p:cNvSpPr>
          <p:nvPr>
            <p:ph type="body" sz="quarter" idx="21"/>
          </p:nvPr>
        </p:nvSpPr>
        <p:spPr>
          <a:xfrm>
            <a:off x="12264322" y="5171380"/>
            <a:ext cx="2882271" cy="935442"/>
          </a:xfrm>
        </p:spPr>
        <p:txBody>
          <a:bodyPr/>
          <a:lstStyle/>
          <a:p>
            <a:r>
              <a:rPr lang="en-US" altLang="ja-JP" dirty="0"/>
              <a:t>Les </a:t>
            </a:r>
            <a:r>
              <a:rPr lang="en-US" altLang="ja-JP" dirty="0" err="1"/>
              <a:t>mesures</a:t>
            </a:r>
            <a:r>
              <a:rPr lang="en-US" altLang="ja-JP" dirty="0"/>
              <a:t> </a:t>
            </a:r>
            <a:r>
              <a:rPr lang="en-US" altLang="ja-JP" dirty="0" err="1"/>
              <a:t>comportementales</a:t>
            </a:r>
            <a:endParaRPr lang="ja-JP" altLang="en-US" dirty="0"/>
          </a:p>
        </p:txBody>
      </p:sp>
      <p:sp>
        <p:nvSpPr>
          <p:cNvPr id="19" name="テキスト プレースホルダー 18"/>
          <p:cNvSpPr>
            <a:spLocks noGrp="1"/>
          </p:cNvSpPr>
          <p:nvPr>
            <p:ph type="body" sz="quarter" idx="14"/>
          </p:nvPr>
        </p:nvSpPr>
        <p:spPr/>
        <p:txBody>
          <a:bodyPr>
            <a:normAutofit/>
          </a:bodyPr>
          <a:lstStyle/>
          <a:p>
            <a:endParaRPr lang="fr-FR" dirty="0"/>
          </a:p>
          <a:p>
            <a:pPr marL="342900" indent="-342900">
              <a:buFont typeface="Wingdings" panose="05000000000000000000" pitchFamily="2" charset="2"/>
              <a:buChar char="§"/>
            </a:pPr>
            <a:r>
              <a:rPr lang="fr-FR" dirty="0"/>
              <a:t>Les empreintes digitales, la forme de la main, du doigt, le réseau veineux, l'œil (iris et rétine), ou encore la forme du visage.</a:t>
            </a:r>
          </a:p>
          <a:p>
            <a:pPr marL="342900" indent="-342900">
              <a:buFont typeface="Wingdings" panose="05000000000000000000" pitchFamily="2" charset="2"/>
              <a:buChar char="§"/>
            </a:pPr>
            <a:r>
              <a:rPr lang="fr-FR" dirty="0"/>
              <a:t>Reconnaissance vocale, la dynamique des signatures (vitesse de déplacement du stylo, accélérations, pression exercée, inclinaison), la dynamique de frappe au clavier d'un ordinateur, la façon d'utiliser des objets, la démarche, le bruit des pas, la gestuelle.</a:t>
            </a:r>
          </a:p>
          <a:p>
            <a:endParaRPr lang="ja-JP" altLang="en-US" dirty="0"/>
          </a:p>
        </p:txBody>
      </p:sp>
      <p:pic>
        <p:nvPicPr>
          <p:cNvPr id="3" name="Espace réservé pour une image  2"/>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2097" r="22097"/>
          <a:stretch>
            <a:fillRect/>
          </a:stretch>
        </p:blipFill>
        <p:spPr/>
      </p:pic>
      <p:pic>
        <p:nvPicPr>
          <p:cNvPr id="10" name="Espace réservé pour une image  9"/>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a:stretch>
            <a:fillRect/>
          </a:stretch>
        </p:blipFill>
        <p:spPr>
          <a:xfrm>
            <a:off x="4016008" y="9038147"/>
            <a:ext cx="625191" cy="625191"/>
          </a:xfrm>
        </p:spPr>
      </p:pic>
      <p:pic>
        <p:nvPicPr>
          <p:cNvPr id="11" name="Espace réservé pour une image  10"/>
          <p:cNvPicPr>
            <a:picLocks noGrp="1" noChangeAspect="1"/>
          </p:cNvPicPr>
          <p:nvPr>
            <p:ph type="pic" sz="quarter" idx="24"/>
          </p:nvPr>
        </p:nvPicPr>
        <p:blipFill>
          <a:blip r:embed="rId5">
            <a:extLst>
              <a:ext uri="{28A0092B-C50C-407E-A947-70E740481C1C}">
                <a14:useLocalDpi xmlns:a14="http://schemas.microsoft.com/office/drawing/2010/main" val="0"/>
              </a:ext>
            </a:extLst>
          </a:blip>
          <a:srcRect/>
          <a:stretch>
            <a:fillRect/>
          </a:stretch>
        </p:blipFill>
        <p:spPr>
          <a:xfrm>
            <a:off x="8830610" y="9038146"/>
            <a:ext cx="625191" cy="625191"/>
          </a:xfrm>
        </p:spPr>
      </p:pic>
      <p:pic>
        <p:nvPicPr>
          <p:cNvPr id="12" name="Espace réservé pour une image  11"/>
          <p:cNvPicPr>
            <a:picLocks noGrp="1" noChangeAspect="1"/>
          </p:cNvPicPr>
          <p:nvPr>
            <p:ph type="pic" sz="quarter" idx="25"/>
          </p:nvPr>
        </p:nvPicPr>
        <p:blipFill>
          <a:blip r:embed="rId6" cstate="print">
            <a:extLst>
              <a:ext uri="{28A0092B-C50C-407E-A947-70E740481C1C}">
                <a14:useLocalDpi xmlns:a14="http://schemas.microsoft.com/office/drawing/2010/main" val="0"/>
              </a:ext>
            </a:extLst>
          </a:blip>
          <a:srcRect/>
          <a:stretch>
            <a:fillRect/>
          </a:stretch>
        </p:blipFill>
        <p:spPr>
          <a:xfrm>
            <a:off x="13645212" y="9038145"/>
            <a:ext cx="625191" cy="625191"/>
          </a:xfrm>
        </p:spPr>
      </p:pic>
      <p:sp>
        <p:nvSpPr>
          <p:cNvPr id="13" name="Espace réservé du texte 12"/>
          <p:cNvSpPr>
            <a:spLocks noGrp="1"/>
          </p:cNvSpPr>
          <p:nvPr>
            <p:ph type="body" sz="quarter" idx="16"/>
          </p:nvPr>
        </p:nvSpPr>
        <p:spPr/>
        <p:txBody>
          <a:bodyPr/>
          <a:lstStyle/>
          <a:p>
            <a:r>
              <a:rPr lang="fr-FR" i="0" dirty="0"/>
              <a:t>êtes-vous prêts à transformer votre corps en mot de passe ?</a:t>
            </a:r>
          </a:p>
          <a:p>
            <a:endParaRPr lang="fr-FR" dirty="0"/>
          </a:p>
        </p:txBody>
      </p:sp>
      <p:pic>
        <p:nvPicPr>
          <p:cNvPr id="15" name="Espace réservé pour une image  14"/>
          <p:cNvPicPr>
            <a:picLocks noGrp="1" noChangeAspect="1"/>
          </p:cNvPicPr>
          <p:nvPr>
            <p:ph type="pic" sz="quarter" idx="17"/>
          </p:nvPr>
        </p:nvPicPr>
        <p:blipFill>
          <a:blip r:embed="rId7" cstate="print">
            <a:extLst>
              <a:ext uri="{28A0092B-C50C-407E-A947-70E740481C1C}">
                <a14:useLocalDpi xmlns:a14="http://schemas.microsoft.com/office/drawing/2010/main" val="0"/>
              </a:ext>
            </a:extLst>
          </a:blip>
          <a:srcRect/>
          <a:stretch>
            <a:fillRect/>
          </a:stretch>
        </p:blipFill>
        <p:spPr/>
      </p:pic>
      <p:pic>
        <p:nvPicPr>
          <p:cNvPr id="17" name="Espace réservé pour une image  16"/>
          <p:cNvPicPr>
            <a:picLocks noGrp="1" noChangeAspect="1"/>
          </p:cNvPicPr>
          <p:nvPr>
            <p:ph type="pic" sz="quarter" idx="18"/>
          </p:nvPr>
        </p:nvPicPr>
        <p:blipFill>
          <a:blip r:embed="rId8" cstate="print">
            <a:extLst>
              <a:ext uri="{28A0092B-C50C-407E-A947-70E740481C1C}">
                <a14:useLocalDpi xmlns:a14="http://schemas.microsoft.com/office/drawing/2010/main" val="0"/>
              </a:ext>
            </a:extLst>
          </a:blip>
          <a:srcRect/>
          <a:stretch>
            <a:fillRect/>
          </a:stretch>
        </p:blipFill>
        <p:spPr/>
      </p:pic>
      <p:sp>
        <p:nvSpPr>
          <p:cNvPr id="14" name="Ellipse 13"/>
          <p:cNvSpPr/>
          <p:nvPr/>
        </p:nvSpPr>
        <p:spPr>
          <a:xfrm>
            <a:off x="16948406" y="9098936"/>
            <a:ext cx="1080120" cy="1098755"/>
          </a:xfrm>
          <a:prstGeom prst="ellipse">
            <a:avLst/>
          </a:prstGeom>
          <a:solidFill>
            <a:srgbClr val="FD497C"/>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fr-FR" dirty="0" smtClean="0">
                <a:solidFill>
                  <a:schemeClr val="bg1"/>
                </a:solidFill>
              </a:rPr>
              <a:t>5</a:t>
            </a:r>
            <a:endParaRPr kumimoji="1" lang="fr-FR" dirty="0">
              <a:solidFill>
                <a:schemeClr val="bg1"/>
              </a:solidFill>
            </a:endParaRPr>
          </a:p>
        </p:txBody>
      </p:sp>
    </p:spTree>
    <p:extLst>
      <p:ext uri="{BB962C8B-B14F-4D97-AF65-F5344CB8AC3E}">
        <p14:creationId xmlns:p14="http://schemas.microsoft.com/office/powerpoint/2010/main" val="2920802000"/>
      </p:ext>
    </p:extLst>
  </p:cSld>
  <p:clrMapOvr>
    <a:masterClrMapping/>
  </p:clrMapOvr>
  <p:transition spd="slow" advTm="9759">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タイトル 25"/>
          <p:cNvSpPr>
            <a:spLocks noGrp="1"/>
          </p:cNvSpPr>
          <p:nvPr>
            <p:ph type="title"/>
          </p:nvPr>
        </p:nvSpPr>
        <p:spPr>
          <a:xfrm>
            <a:off x="2934544" y="294932"/>
            <a:ext cx="16437799" cy="1203151"/>
          </a:xfrm>
        </p:spPr>
        <p:txBody>
          <a:bodyPr/>
          <a:lstStyle/>
          <a:p>
            <a:r>
              <a:rPr lang="en-US" altLang="ja-JP" dirty="0" smtClean="0"/>
              <a:t>Introduction</a:t>
            </a:r>
            <a:endParaRPr kumimoji="1" lang="ja-JP" altLang="en-US" dirty="0">
              <a:solidFill>
                <a:schemeClr val="accent1"/>
              </a:solidFill>
              <a:latin typeface="Route 159 Bold" pitchFamily="50" charset="0"/>
            </a:endParaRPr>
          </a:p>
        </p:txBody>
      </p:sp>
      <p:sp>
        <p:nvSpPr>
          <p:cNvPr id="27" name="テキスト プレースホルダー 26"/>
          <p:cNvSpPr>
            <a:spLocks noGrp="1"/>
          </p:cNvSpPr>
          <p:nvPr>
            <p:ph type="body" sz="quarter" idx="13"/>
          </p:nvPr>
        </p:nvSpPr>
        <p:spPr/>
        <p:txBody>
          <a:bodyPr>
            <a:normAutofit fontScale="92500" lnSpcReduction="20000"/>
          </a:bodyPr>
          <a:lstStyle/>
          <a:p>
            <a:r>
              <a:rPr kumimoji="1" lang="en-US" altLang="ja-JP" dirty="0" err="1" smtClean="0"/>
              <a:t>Biométrie</a:t>
            </a:r>
            <a:endParaRPr kumimoji="1" lang="ja-JP" altLang="en-US" dirty="0"/>
          </a:p>
        </p:txBody>
      </p:sp>
      <p:sp>
        <p:nvSpPr>
          <p:cNvPr id="28" name="テキスト プレースホルダー 27"/>
          <p:cNvSpPr>
            <a:spLocks noGrp="1"/>
          </p:cNvSpPr>
          <p:nvPr>
            <p:ph type="body" sz="quarter" idx="17"/>
          </p:nvPr>
        </p:nvSpPr>
        <p:spPr/>
        <p:txBody>
          <a:bodyPr/>
          <a:lstStyle/>
          <a:p>
            <a:r>
              <a:rPr lang="en-US" altLang="ja-JP" dirty="0">
                <a:solidFill>
                  <a:srgbClr val="659223"/>
                </a:solidFill>
              </a:rPr>
              <a:t>Les </a:t>
            </a:r>
            <a:r>
              <a:rPr lang="en-US" altLang="ja-JP" dirty="0" err="1">
                <a:solidFill>
                  <a:srgbClr val="659223"/>
                </a:solidFill>
              </a:rPr>
              <a:t>empreintes</a:t>
            </a:r>
            <a:r>
              <a:rPr lang="en-US" altLang="ja-JP" dirty="0">
                <a:solidFill>
                  <a:srgbClr val="659223"/>
                </a:solidFill>
              </a:rPr>
              <a:t> </a:t>
            </a:r>
            <a:r>
              <a:rPr lang="en-US" altLang="ja-JP" dirty="0" err="1">
                <a:solidFill>
                  <a:srgbClr val="659223"/>
                </a:solidFill>
              </a:rPr>
              <a:t>digitales</a:t>
            </a:r>
            <a:endParaRPr kumimoji="1" lang="ja-JP" altLang="en-US" dirty="0">
              <a:solidFill>
                <a:srgbClr val="659223"/>
              </a:solidFill>
            </a:endParaRPr>
          </a:p>
        </p:txBody>
      </p:sp>
      <p:sp>
        <p:nvSpPr>
          <p:cNvPr id="29" name="テキスト プレースホルダー 28"/>
          <p:cNvSpPr>
            <a:spLocks noGrp="1"/>
          </p:cNvSpPr>
          <p:nvPr>
            <p:ph type="body" sz="quarter" idx="18"/>
          </p:nvPr>
        </p:nvSpPr>
        <p:spPr/>
        <p:txBody>
          <a:bodyPr>
            <a:normAutofit/>
          </a:bodyPr>
          <a:lstStyle/>
          <a:p>
            <a:r>
              <a:rPr lang="fr-FR" altLang="ja-JP" sz="1600" dirty="0" smtClean="0">
                <a:solidFill>
                  <a:schemeClr val="tx1"/>
                </a:solidFill>
              </a:rPr>
              <a:t>-  Certaines </a:t>
            </a:r>
            <a:r>
              <a:rPr lang="fr-FR" altLang="ja-JP" sz="1600" dirty="0">
                <a:solidFill>
                  <a:schemeClr val="tx1"/>
                </a:solidFill>
              </a:rPr>
              <a:t>personnes peuvent créer de "faux doigt" en utilisant l'empreinte digitale d'une autre </a:t>
            </a:r>
            <a:r>
              <a:rPr lang="fr-FR" altLang="ja-JP" sz="1600" dirty="0" smtClean="0">
                <a:solidFill>
                  <a:schemeClr val="tx1"/>
                </a:solidFill>
              </a:rPr>
              <a:t>personne.</a:t>
            </a:r>
          </a:p>
          <a:p>
            <a:r>
              <a:rPr lang="fr-FR" altLang="ja-JP" sz="1600" dirty="0">
                <a:solidFill>
                  <a:schemeClr val="tx1"/>
                </a:solidFill>
              </a:rPr>
              <a:t>- </a:t>
            </a:r>
            <a:r>
              <a:rPr lang="fr-FR" altLang="ja-JP" sz="1600" dirty="0" smtClean="0">
                <a:solidFill>
                  <a:schemeClr val="tx1"/>
                </a:solidFill>
              </a:rPr>
              <a:t> Méconnaissable </a:t>
            </a:r>
            <a:r>
              <a:rPr lang="fr-FR" altLang="ja-JP" sz="1600" dirty="0">
                <a:solidFill>
                  <a:schemeClr val="tx1"/>
                </a:solidFill>
              </a:rPr>
              <a:t>en cas de </a:t>
            </a:r>
            <a:r>
              <a:rPr lang="fr-FR" altLang="ja-JP" sz="1600" dirty="0" smtClean="0">
                <a:solidFill>
                  <a:schemeClr val="tx1"/>
                </a:solidFill>
              </a:rPr>
              <a:t>brûlure.</a:t>
            </a:r>
            <a:endParaRPr kumimoji="1" lang="ja-JP" altLang="en-US" sz="1600" dirty="0">
              <a:solidFill>
                <a:schemeClr val="tx1"/>
              </a:solidFill>
            </a:endParaRPr>
          </a:p>
        </p:txBody>
      </p:sp>
      <p:sp>
        <p:nvSpPr>
          <p:cNvPr id="30" name="テキスト プレースホルダー 29"/>
          <p:cNvSpPr>
            <a:spLocks noGrp="1"/>
          </p:cNvSpPr>
          <p:nvPr>
            <p:ph type="body" sz="quarter" idx="19"/>
          </p:nvPr>
        </p:nvSpPr>
        <p:spPr/>
        <p:txBody>
          <a:bodyPr/>
          <a:lstStyle/>
          <a:p>
            <a:r>
              <a:rPr lang="en-US" altLang="ja-JP" dirty="0" err="1"/>
              <a:t>L'iris</a:t>
            </a:r>
            <a:endParaRPr kumimoji="1" lang="ja-JP" altLang="en-US" dirty="0"/>
          </a:p>
        </p:txBody>
      </p:sp>
      <p:sp>
        <p:nvSpPr>
          <p:cNvPr id="31" name="テキスト プレースホルダー 30"/>
          <p:cNvSpPr>
            <a:spLocks noGrp="1"/>
          </p:cNvSpPr>
          <p:nvPr>
            <p:ph type="body" sz="quarter" idx="20"/>
          </p:nvPr>
        </p:nvSpPr>
        <p:spPr>
          <a:xfrm>
            <a:off x="10731366" y="5628896"/>
            <a:ext cx="7297159" cy="1332343"/>
          </a:xfrm>
        </p:spPr>
        <p:txBody>
          <a:bodyPr>
            <a:noAutofit/>
          </a:bodyPr>
          <a:lstStyle/>
          <a:p>
            <a:pPr marL="342900" indent="-342900">
              <a:buFontTx/>
              <a:buChar char="-"/>
            </a:pPr>
            <a:r>
              <a:rPr lang="fr-FR" sz="1600" dirty="0" smtClean="0">
                <a:solidFill>
                  <a:schemeClr val="tx1"/>
                </a:solidFill>
              </a:rPr>
              <a:t>La </a:t>
            </a:r>
            <a:r>
              <a:rPr lang="fr-FR" sz="1600" dirty="0">
                <a:solidFill>
                  <a:schemeClr val="tx1"/>
                </a:solidFill>
              </a:rPr>
              <a:t>taille de l'iris est très variable suivant la lumière </a:t>
            </a:r>
            <a:r>
              <a:rPr lang="fr-FR" sz="1600" dirty="0" smtClean="0">
                <a:solidFill>
                  <a:schemeClr val="tx1"/>
                </a:solidFill>
              </a:rPr>
              <a:t>ambiante.</a:t>
            </a:r>
          </a:p>
          <a:p>
            <a:pPr marL="342900" indent="-342900">
              <a:buFontTx/>
              <a:buChar char="-"/>
            </a:pPr>
            <a:r>
              <a:rPr lang="fr-FR" sz="1600" dirty="0">
                <a:solidFill>
                  <a:schemeClr val="tx1"/>
                </a:solidFill>
              </a:rPr>
              <a:t>L</a:t>
            </a:r>
            <a:r>
              <a:rPr lang="fr-FR" sz="1600" dirty="0" smtClean="0">
                <a:solidFill>
                  <a:schemeClr val="tx1"/>
                </a:solidFill>
              </a:rPr>
              <a:t>a </a:t>
            </a:r>
            <a:r>
              <a:rPr lang="fr-FR" sz="1600" dirty="0">
                <a:solidFill>
                  <a:schemeClr val="tx1"/>
                </a:solidFill>
              </a:rPr>
              <a:t>fiabilité diminue proportionnellement à la distance entre l'œil et la </a:t>
            </a:r>
            <a:r>
              <a:rPr lang="fr-FR" sz="1600" dirty="0" smtClean="0">
                <a:solidFill>
                  <a:schemeClr val="tx1"/>
                </a:solidFill>
              </a:rPr>
              <a:t>caméra.</a:t>
            </a:r>
          </a:p>
          <a:p>
            <a:pPr marL="342900" indent="-342900">
              <a:buFontTx/>
              <a:buChar char="-"/>
            </a:pPr>
            <a:r>
              <a:rPr lang="fr-FR" altLang="ja-JP" sz="1600" dirty="0">
                <a:solidFill>
                  <a:schemeClr val="tx1"/>
                </a:solidFill>
              </a:rPr>
              <a:t>L'infrastructure est plus </a:t>
            </a:r>
            <a:r>
              <a:rPr lang="fr-FR" altLang="ja-JP" sz="1600" dirty="0" smtClean="0">
                <a:solidFill>
                  <a:schemeClr val="tx1"/>
                </a:solidFill>
              </a:rPr>
              <a:t>lourde.</a:t>
            </a:r>
            <a:endParaRPr kumimoji="1" lang="ja-JP" altLang="en-US" sz="1600" dirty="0">
              <a:solidFill>
                <a:schemeClr val="tx1"/>
              </a:solidFill>
            </a:endParaRPr>
          </a:p>
        </p:txBody>
      </p:sp>
      <p:pic>
        <p:nvPicPr>
          <p:cNvPr id="6" name="Espace réservé pour une image  5"/>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5000" r="25000"/>
          <a:stretch>
            <a:fillRect/>
          </a:stretch>
        </p:blipFill>
        <p:spPr/>
      </p:pic>
      <p:pic>
        <p:nvPicPr>
          <p:cNvPr id="5" name="Espace réservé pour une image  4"/>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4060" r="14060"/>
          <a:stretch>
            <a:fillRect/>
          </a:stretch>
        </p:blipFill>
        <p:spPr/>
      </p:pic>
      <p:sp>
        <p:nvSpPr>
          <p:cNvPr id="12" name="テキスト プレースホルダー 29"/>
          <p:cNvSpPr>
            <a:spLocks noGrp="1"/>
          </p:cNvSpPr>
          <p:nvPr>
            <p:ph type="body" sz="quarter" idx="19"/>
          </p:nvPr>
        </p:nvSpPr>
        <p:spPr>
          <a:xfrm>
            <a:off x="10045351" y="7360009"/>
            <a:ext cx="7119363" cy="790352"/>
          </a:xfrm>
        </p:spPr>
        <p:txBody>
          <a:bodyPr/>
          <a:lstStyle/>
          <a:p>
            <a:r>
              <a:rPr lang="en-US" altLang="ja-JP" dirty="0" err="1" smtClean="0">
                <a:solidFill>
                  <a:srgbClr val="0081A9"/>
                </a:solidFill>
              </a:rPr>
              <a:t>Morphologie</a:t>
            </a:r>
            <a:r>
              <a:rPr lang="en-US" altLang="ja-JP" dirty="0" smtClean="0">
                <a:solidFill>
                  <a:srgbClr val="0081A9"/>
                </a:solidFill>
              </a:rPr>
              <a:t> de la main</a:t>
            </a:r>
            <a:endParaRPr kumimoji="1" lang="ja-JP" altLang="en-US" dirty="0">
              <a:solidFill>
                <a:srgbClr val="0081A9"/>
              </a:solidFill>
            </a:endParaRPr>
          </a:p>
        </p:txBody>
      </p:sp>
      <p:sp>
        <p:nvSpPr>
          <p:cNvPr id="15" name="テキスト プレースホルダー 30"/>
          <p:cNvSpPr>
            <a:spLocks noGrp="1"/>
          </p:cNvSpPr>
          <p:nvPr>
            <p:ph type="body" sz="quarter" idx="20"/>
          </p:nvPr>
        </p:nvSpPr>
        <p:spPr>
          <a:xfrm>
            <a:off x="10515058" y="8187385"/>
            <a:ext cx="6433348" cy="911551"/>
          </a:xfrm>
        </p:spPr>
        <p:txBody>
          <a:bodyPr>
            <a:normAutofit/>
          </a:bodyPr>
          <a:lstStyle/>
          <a:p>
            <a:r>
              <a:rPr lang="en-US" altLang="ja-JP" sz="2800" dirty="0" smtClean="0">
                <a:solidFill>
                  <a:schemeClr val="tx1"/>
                </a:solidFill>
              </a:rPr>
              <a:t>-  </a:t>
            </a:r>
            <a:r>
              <a:rPr lang="en-US" altLang="ja-JP" sz="1800" dirty="0" err="1" smtClean="0">
                <a:solidFill>
                  <a:schemeClr val="tx1"/>
                </a:solidFill>
              </a:rPr>
              <a:t>Moins</a:t>
            </a:r>
            <a:r>
              <a:rPr lang="en-US" altLang="ja-JP" sz="1800" dirty="0" smtClean="0">
                <a:solidFill>
                  <a:schemeClr val="tx1"/>
                </a:solidFill>
              </a:rPr>
              <a:t> </a:t>
            </a:r>
            <a:r>
              <a:rPr lang="en-US" altLang="ja-JP" sz="1800" dirty="0" err="1" smtClean="0">
                <a:solidFill>
                  <a:schemeClr val="tx1"/>
                </a:solidFill>
              </a:rPr>
              <a:t>fiable</a:t>
            </a:r>
            <a:r>
              <a:rPr lang="en-US" altLang="ja-JP" sz="1800" dirty="0" smtClean="0">
                <a:solidFill>
                  <a:schemeClr val="tx1"/>
                </a:solidFill>
              </a:rPr>
              <a:t> car la </a:t>
            </a:r>
            <a:r>
              <a:rPr lang="en-US" altLang="ja-JP" sz="1800" dirty="0" err="1" smtClean="0">
                <a:solidFill>
                  <a:schemeClr val="tx1"/>
                </a:solidFill>
              </a:rPr>
              <a:t>forme</a:t>
            </a:r>
            <a:r>
              <a:rPr lang="en-US" altLang="ja-JP" sz="1800" dirty="0" smtClean="0">
                <a:solidFill>
                  <a:schemeClr val="tx1"/>
                </a:solidFill>
              </a:rPr>
              <a:t> de la main </a:t>
            </a:r>
            <a:r>
              <a:rPr lang="en-US" altLang="ja-JP" sz="1800" dirty="0" err="1" smtClean="0">
                <a:solidFill>
                  <a:schemeClr val="tx1"/>
                </a:solidFill>
              </a:rPr>
              <a:t>évolue</a:t>
            </a:r>
            <a:endParaRPr kumimoji="1" lang="ja-JP" altLang="en-US" sz="1800" dirty="0">
              <a:solidFill>
                <a:schemeClr val="tx1"/>
              </a:solidFill>
            </a:endParaRPr>
          </a:p>
        </p:txBody>
      </p:sp>
      <p:pic>
        <p:nvPicPr>
          <p:cNvPr id="3" name="Espace réservé pour une image  2"/>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6667" r="16667"/>
          <a:stretch>
            <a:fillRect/>
          </a:stretch>
        </p:blipFill>
        <p:spPr/>
      </p:pic>
      <p:sp>
        <p:nvSpPr>
          <p:cNvPr id="16" name="Ellipse 15"/>
          <p:cNvSpPr/>
          <p:nvPr/>
        </p:nvSpPr>
        <p:spPr>
          <a:xfrm>
            <a:off x="16948406" y="9098936"/>
            <a:ext cx="1080120" cy="1098755"/>
          </a:xfrm>
          <a:prstGeom prst="ellipse">
            <a:avLst/>
          </a:prstGeom>
          <a:solidFill>
            <a:srgbClr val="FD497C"/>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fr-FR" dirty="0" smtClean="0">
                <a:solidFill>
                  <a:schemeClr val="bg1"/>
                </a:solidFill>
              </a:rPr>
              <a:t>6</a:t>
            </a:r>
            <a:endParaRPr kumimoji="1" lang="fr-FR" dirty="0">
              <a:solidFill>
                <a:schemeClr val="bg1"/>
              </a:solidFill>
            </a:endParaRPr>
          </a:p>
        </p:txBody>
      </p:sp>
    </p:spTree>
    <p:extLst>
      <p:ext uri="{BB962C8B-B14F-4D97-AF65-F5344CB8AC3E}">
        <p14:creationId xmlns:p14="http://schemas.microsoft.com/office/powerpoint/2010/main" val="1143472988"/>
      </p:ext>
    </p:extLst>
  </p:cSld>
  <p:clrMapOvr>
    <a:masterClrMapping/>
  </p:clrMapOvr>
  <p:transition spd="slow" advTm="8575">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pour une image  2"/>
          <p:cNvPicPr>
            <a:picLocks noGrp="1" noChangeAspect="1"/>
          </p:cNvPicPr>
          <p:nvPr>
            <p:ph type="pic" sz="quarter" idx="16"/>
          </p:nvPr>
        </p:nvPicPr>
        <p:blipFill>
          <a:blip r:embed="rId3">
            <a:extLst>
              <a:ext uri="{28A0092B-C50C-407E-A947-70E740481C1C}">
                <a14:useLocalDpi xmlns:a14="http://schemas.microsoft.com/office/drawing/2010/main" val="0"/>
              </a:ext>
            </a:extLst>
          </a:blip>
          <a:stretch>
            <a:fillRect/>
          </a:stretch>
        </p:blipFill>
        <p:spPr>
          <a:xfrm>
            <a:off x="2320465" y="2068158"/>
            <a:ext cx="13716001" cy="4493797"/>
          </a:xfrm>
          <a:solidFill>
            <a:schemeClr val="bg1">
              <a:lumMod val="95000"/>
            </a:schemeClr>
          </a:solidFill>
        </p:spPr>
      </p:pic>
      <p:sp>
        <p:nvSpPr>
          <p:cNvPr id="12" name="タイトル 11"/>
          <p:cNvSpPr>
            <a:spLocks noGrp="1"/>
          </p:cNvSpPr>
          <p:nvPr>
            <p:ph type="title"/>
          </p:nvPr>
        </p:nvSpPr>
        <p:spPr/>
        <p:txBody>
          <a:bodyPr/>
          <a:lstStyle/>
          <a:p>
            <a:r>
              <a:rPr kumimoji="1" lang="en-US" altLang="ja-JP" dirty="0" err="1" smtClean="0"/>
              <a:t>Problématique</a:t>
            </a:r>
            <a:endParaRPr kumimoji="1" lang="ja-JP" altLang="en-US" dirty="0">
              <a:solidFill>
                <a:schemeClr val="accent1"/>
              </a:solidFill>
              <a:latin typeface="Route 159 Bold" pitchFamily="50" charset="0"/>
            </a:endParaRPr>
          </a:p>
        </p:txBody>
      </p:sp>
      <p:sp>
        <p:nvSpPr>
          <p:cNvPr id="24" name="スライド番号プレースホルダー 23"/>
          <p:cNvSpPr>
            <a:spLocks noGrp="1"/>
          </p:cNvSpPr>
          <p:nvPr>
            <p:ph type="sldNum" sz="quarter" idx="11"/>
          </p:nvPr>
        </p:nvSpPr>
        <p:spPr/>
        <p:txBody>
          <a:bodyPr/>
          <a:lstStyle/>
          <a:p>
            <a:fld id="{E6459DFB-86F3-43FA-8567-2EA6E426AE90}" type="slidenum">
              <a:rPr lang="ja-JP" altLang="en-US" smtClean="0"/>
              <a:pPr/>
              <a:t>7</a:t>
            </a:fld>
            <a:endParaRPr lang="ja-JP" altLang="en-US"/>
          </a:p>
        </p:txBody>
      </p:sp>
      <p:sp>
        <p:nvSpPr>
          <p:cNvPr id="13" name="テキスト プレースホルダー 12"/>
          <p:cNvSpPr>
            <a:spLocks noGrp="1"/>
          </p:cNvSpPr>
          <p:nvPr>
            <p:ph type="body" sz="quarter" idx="13"/>
          </p:nvPr>
        </p:nvSpPr>
        <p:spPr/>
        <p:txBody>
          <a:bodyPr>
            <a:normAutofit fontScale="92500" lnSpcReduction="20000"/>
          </a:bodyPr>
          <a:lstStyle/>
          <a:p>
            <a:r>
              <a:rPr lang="en-US" altLang="ja-JP" dirty="0"/>
              <a:t>Signal </a:t>
            </a:r>
            <a:r>
              <a:rPr lang="en-US" altLang="ja-JP" dirty="0" err="1" smtClean="0"/>
              <a:t>électrocardiogramme</a:t>
            </a:r>
            <a:r>
              <a:rPr lang="en-US" altLang="ja-JP" dirty="0" smtClean="0"/>
              <a:t> </a:t>
            </a:r>
            <a:r>
              <a:rPr lang="en-US" altLang="ja-JP" dirty="0"/>
              <a:t>(ECG)</a:t>
            </a:r>
          </a:p>
        </p:txBody>
      </p:sp>
      <p:sp>
        <p:nvSpPr>
          <p:cNvPr id="21" name="テキスト プレースホルダー 20"/>
          <p:cNvSpPr>
            <a:spLocks noGrp="1"/>
          </p:cNvSpPr>
          <p:nvPr>
            <p:ph type="body" sz="quarter" idx="17"/>
          </p:nvPr>
        </p:nvSpPr>
        <p:spPr/>
        <p:txBody>
          <a:bodyPr/>
          <a:lstStyle/>
          <a:p>
            <a:r>
              <a:rPr lang="fr-FR" altLang="ja-JP" dirty="0"/>
              <a:t>U</a:t>
            </a:r>
            <a:r>
              <a:rPr lang="fr-FR" altLang="ja-JP" dirty="0" smtClean="0"/>
              <a:t>n </a:t>
            </a:r>
            <a:r>
              <a:rPr lang="fr-FR" altLang="ja-JP" dirty="0"/>
              <a:t>signal électrocardiogramme provenant de la même personne peut subir des légères variations en le mesurant dans des intervalles de temps </a:t>
            </a:r>
            <a:r>
              <a:rPr lang="fr-FR" altLang="ja-JP" dirty="0" smtClean="0"/>
              <a:t>différents.</a:t>
            </a:r>
            <a:endParaRPr kumimoji="1" lang="ja-JP" altLang="en-US" dirty="0"/>
          </a:p>
        </p:txBody>
      </p:sp>
      <p:sp>
        <p:nvSpPr>
          <p:cNvPr id="22" name="テキスト プレースホルダー 21"/>
          <p:cNvSpPr>
            <a:spLocks noGrp="1"/>
          </p:cNvSpPr>
          <p:nvPr>
            <p:ph type="body" sz="quarter" idx="19"/>
          </p:nvPr>
        </p:nvSpPr>
        <p:spPr/>
        <p:txBody>
          <a:bodyPr>
            <a:normAutofit/>
          </a:bodyPr>
          <a:lstStyle/>
          <a:p>
            <a:r>
              <a:rPr lang="en-US" altLang="ja-JP" dirty="0" smtClean="0"/>
              <a:t>Variation d’un </a:t>
            </a:r>
            <a:r>
              <a:rPr lang="en-US" altLang="ja-JP" dirty="0"/>
              <a:t>signal ECG</a:t>
            </a:r>
            <a:endParaRPr kumimoji="1" lang="ja-JP" altLang="en-US" dirty="0"/>
          </a:p>
        </p:txBody>
      </p:sp>
    </p:spTree>
    <p:extLst>
      <p:ext uri="{BB962C8B-B14F-4D97-AF65-F5344CB8AC3E}">
        <p14:creationId xmlns:p14="http://schemas.microsoft.com/office/powerpoint/2010/main" val="4168384336"/>
      </p:ext>
    </p:extLst>
  </p:cSld>
  <p:clrMapOvr>
    <a:masterClrMapping/>
  </p:clrMapOvr>
  <p:transition spd="slow" advTm="5190">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3072630" y="246956"/>
            <a:ext cx="15849551" cy="1203151"/>
          </a:xfrm>
        </p:spPr>
        <p:txBody>
          <a:bodyPr>
            <a:normAutofit fontScale="90000"/>
          </a:bodyPr>
          <a:lstStyle/>
          <a:p>
            <a:r>
              <a:rPr lang="en-US" altLang="ja-JP" dirty="0"/>
              <a:t>Signal </a:t>
            </a:r>
            <a:r>
              <a:rPr lang="en-US" altLang="ja-JP" dirty="0" err="1"/>
              <a:t>L'électrocardiogramme</a:t>
            </a:r>
            <a:r>
              <a:rPr lang="en-US" altLang="ja-JP" dirty="0"/>
              <a:t> (ECG)</a:t>
            </a:r>
          </a:p>
        </p:txBody>
      </p:sp>
      <p:sp>
        <p:nvSpPr>
          <p:cNvPr id="8" name="テキスト プレースホルダー 7"/>
          <p:cNvSpPr>
            <a:spLocks noGrp="1"/>
          </p:cNvSpPr>
          <p:nvPr>
            <p:ph type="body" sz="quarter" idx="16"/>
          </p:nvPr>
        </p:nvSpPr>
        <p:spPr>
          <a:xfrm>
            <a:off x="323850" y="2767236"/>
            <a:ext cx="6155059" cy="4032448"/>
          </a:xfrm>
        </p:spPr>
        <p:txBody>
          <a:bodyPr>
            <a:normAutofit/>
          </a:bodyPr>
          <a:lstStyle/>
          <a:p>
            <a:r>
              <a:rPr lang="en-US" altLang="ja-JP" dirty="0"/>
              <a:t>Signal </a:t>
            </a:r>
            <a:r>
              <a:rPr lang="en-US" altLang="ja-JP" dirty="0" err="1" smtClean="0"/>
              <a:t>L'électrocardiogramme</a:t>
            </a:r>
            <a:r>
              <a:rPr lang="en-US" altLang="ja-JP" dirty="0" smtClean="0"/>
              <a:t> (ECG)</a:t>
            </a:r>
          </a:p>
          <a:p>
            <a:endParaRPr kumimoji="1" lang="ja-JP" altLang="en-US" dirty="0"/>
          </a:p>
        </p:txBody>
      </p:sp>
      <p:sp>
        <p:nvSpPr>
          <p:cNvPr id="9" name="スライド番号プレースホルダー 8"/>
          <p:cNvSpPr>
            <a:spLocks noGrp="1"/>
          </p:cNvSpPr>
          <p:nvPr>
            <p:ph type="sldNum" sz="quarter" idx="11"/>
          </p:nvPr>
        </p:nvSpPr>
        <p:spPr/>
        <p:txBody>
          <a:bodyPr/>
          <a:lstStyle/>
          <a:p>
            <a:fld id="{E6459DFB-86F3-43FA-8567-2EA6E426AE90}" type="slidenum">
              <a:rPr lang="ja-JP" altLang="en-US" smtClean="0"/>
              <a:pPr/>
              <a:t>8</a:t>
            </a:fld>
            <a:endParaRPr lang="ja-JP" altLang="en-US"/>
          </a:p>
        </p:txBody>
      </p:sp>
      <p:pic>
        <p:nvPicPr>
          <p:cNvPr id="5" name="Espace réservé pour une image  4"/>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6982966" y="2314202"/>
            <a:ext cx="10168204" cy="4752528"/>
          </a:xfrm>
        </p:spPr>
      </p:pic>
      <p:sp>
        <p:nvSpPr>
          <p:cNvPr id="2" name="Espace réservé du texte 1"/>
          <p:cNvSpPr>
            <a:spLocks noGrp="1"/>
          </p:cNvSpPr>
          <p:nvPr>
            <p:ph type="body" sz="quarter" idx="15"/>
          </p:nvPr>
        </p:nvSpPr>
        <p:spPr/>
        <p:txBody>
          <a:bodyPr/>
          <a:lstStyle/>
          <a:p>
            <a:r>
              <a:rPr lang="en-US" altLang="ja-JP" b="1" dirty="0">
                <a:solidFill>
                  <a:schemeClr val="accent1"/>
                </a:solidFill>
              </a:rPr>
              <a:t>L’ECG</a:t>
            </a:r>
            <a:r>
              <a:rPr lang="en-US" altLang="ja-JP" dirty="0"/>
              <a:t>, </a:t>
            </a:r>
            <a:r>
              <a:rPr lang="fr-FR" dirty="0"/>
              <a:t>est la représentation de l’activité électrique du muscle cardiaque au fur et à mesure de son évolution.</a:t>
            </a:r>
            <a:endParaRPr lang="ja-JP" altLang="en-US" dirty="0"/>
          </a:p>
          <a:p>
            <a:endParaRPr lang="fr-FR" dirty="0"/>
          </a:p>
        </p:txBody>
      </p:sp>
      <p:sp>
        <p:nvSpPr>
          <p:cNvPr id="4" name="Espace réservé du texte 3"/>
          <p:cNvSpPr>
            <a:spLocks noGrp="1"/>
          </p:cNvSpPr>
          <p:nvPr>
            <p:ph type="body" sz="quarter" idx="13"/>
          </p:nvPr>
        </p:nvSpPr>
        <p:spPr/>
        <p:txBody>
          <a:bodyPr>
            <a:normAutofit fontScale="92500" lnSpcReduction="20000"/>
          </a:bodyPr>
          <a:lstStyle/>
          <a:p>
            <a:endParaRPr lang="fr-FR"/>
          </a:p>
        </p:txBody>
      </p:sp>
    </p:spTree>
    <p:extLst>
      <p:ext uri="{BB962C8B-B14F-4D97-AF65-F5344CB8AC3E}">
        <p14:creationId xmlns:p14="http://schemas.microsoft.com/office/powerpoint/2010/main" val="2010017942"/>
      </p:ext>
    </p:extLst>
  </p:cSld>
  <p:clrMapOvr>
    <a:masterClrMapping/>
  </p:clrMapOvr>
  <p:transition spd="slow" advTm="6936">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lang="en-US" altLang="ja-JP" dirty="0" smtClean="0"/>
              <a:t>Solution </a:t>
            </a:r>
            <a:r>
              <a:rPr lang="en-US" altLang="ja-JP" dirty="0" err="1" smtClean="0"/>
              <a:t>proposée</a:t>
            </a:r>
            <a:endParaRPr kumimoji="1" lang="ja-JP" altLang="en-US" dirty="0"/>
          </a:p>
        </p:txBody>
      </p:sp>
      <p:sp>
        <p:nvSpPr>
          <p:cNvPr id="11" name="テキスト プレースホルダー 10"/>
          <p:cNvSpPr>
            <a:spLocks noGrp="1"/>
          </p:cNvSpPr>
          <p:nvPr>
            <p:ph type="body" sz="quarter" idx="42"/>
          </p:nvPr>
        </p:nvSpPr>
        <p:spPr>
          <a:xfrm>
            <a:off x="11144579" y="558213"/>
            <a:ext cx="6959245" cy="1232724"/>
          </a:xfrm>
        </p:spPr>
        <p:txBody>
          <a:bodyPr/>
          <a:lstStyle/>
          <a:p>
            <a:r>
              <a:rPr kumimoji="1" lang="en-US" altLang="ja-JP" sz="4800" dirty="0" err="1" smtClean="0"/>
              <a:t>Données</a:t>
            </a:r>
            <a:r>
              <a:rPr kumimoji="1" lang="en-US" altLang="ja-JP" sz="4800" dirty="0" smtClean="0"/>
              <a:t> </a:t>
            </a:r>
            <a:r>
              <a:rPr kumimoji="1" lang="en-US" altLang="ja-JP" sz="4800" dirty="0" err="1" smtClean="0"/>
              <a:t>réels</a:t>
            </a:r>
            <a:endParaRPr kumimoji="1" lang="ja-JP" altLang="en-US" sz="4800" dirty="0"/>
          </a:p>
        </p:txBody>
      </p:sp>
      <p:sp>
        <p:nvSpPr>
          <p:cNvPr id="12" name="テキスト プレースホルダー 11"/>
          <p:cNvSpPr>
            <a:spLocks noGrp="1"/>
          </p:cNvSpPr>
          <p:nvPr>
            <p:ph type="body" sz="quarter" idx="43"/>
          </p:nvPr>
        </p:nvSpPr>
        <p:spPr>
          <a:xfrm>
            <a:off x="2235942" y="658849"/>
            <a:ext cx="6900800" cy="1232724"/>
          </a:xfrm>
        </p:spPr>
        <p:txBody>
          <a:bodyPr/>
          <a:lstStyle/>
          <a:p>
            <a:r>
              <a:rPr lang="en-US" altLang="ja-JP" sz="4400" dirty="0" err="1" smtClean="0"/>
              <a:t>Données</a:t>
            </a:r>
            <a:r>
              <a:rPr lang="en-US" altLang="ja-JP" sz="4400" dirty="0" smtClean="0"/>
              <a:t> </a:t>
            </a:r>
            <a:r>
              <a:rPr lang="en-US" altLang="ja-JP" sz="4400" dirty="0" err="1" smtClean="0"/>
              <a:t>thériques</a:t>
            </a:r>
            <a:endParaRPr kumimoji="1" lang="ja-JP" altLang="en-US" sz="4400" dirty="0"/>
          </a:p>
        </p:txBody>
      </p:sp>
      <p:sp>
        <p:nvSpPr>
          <p:cNvPr id="13" name="テキスト プレースホルダー 12"/>
          <p:cNvSpPr>
            <a:spLocks noGrp="1"/>
          </p:cNvSpPr>
          <p:nvPr>
            <p:ph type="body" sz="quarter" idx="44"/>
          </p:nvPr>
        </p:nvSpPr>
        <p:spPr/>
        <p:txBody>
          <a:bodyPr/>
          <a:lstStyle/>
          <a:p>
            <a:r>
              <a:rPr lang="en-US" altLang="ja-JP" dirty="0"/>
              <a:t/>
            </a:r>
            <a:br>
              <a:rPr lang="en-US" altLang="ja-JP" dirty="0"/>
            </a:br>
            <a:r>
              <a:rPr lang="fr-FR" altLang="ja-JP" dirty="0"/>
              <a:t>C</a:t>
            </a:r>
            <a:r>
              <a:rPr lang="fr-FR" dirty="0" smtClean="0"/>
              <a:t>oncevoir </a:t>
            </a:r>
            <a:r>
              <a:rPr lang="fr-FR" dirty="0"/>
              <a:t>et implémenter une solution pour </a:t>
            </a:r>
            <a:r>
              <a:rPr lang="fr-FR" b="1" dirty="0">
                <a:solidFill>
                  <a:schemeClr val="accent3"/>
                </a:solidFill>
              </a:rPr>
              <a:t>l’authentification biométrique d’une personne avec un signal électrocardiogramme (ECG)</a:t>
            </a:r>
            <a:r>
              <a:rPr lang="fr-FR" dirty="0"/>
              <a:t>. Cette solution est sous forme d’un dispositif portable qui permet à l’utilisateur de s’authentifier à travers une application mobile.</a:t>
            </a:r>
          </a:p>
        </p:txBody>
      </p:sp>
      <p:sp>
        <p:nvSpPr>
          <p:cNvPr id="14" name="テキスト プレースホルダー 13"/>
          <p:cNvSpPr>
            <a:spLocks noGrp="1"/>
          </p:cNvSpPr>
          <p:nvPr>
            <p:ph type="body" sz="quarter" idx="45"/>
          </p:nvPr>
        </p:nvSpPr>
        <p:spPr/>
        <p:txBody>
          <a:bodyPr/>
          <a:lstStyle/>
          <a:p>
            <a:r>
              <a:rPr lang="en-US" altLang="ja-JP" dirty="0" err="1" smtClean="0"/>
              <a:t>Provenant</a:t>
            </a:r>
            <a:r>
              <a:rPr lang="en-US" altLang="ja-JP" dirty="0" smtClean="0"/>
              <a:t> de la base de </a:t>
            </a:r>
            <a:r>
              <a:rPr lang="en-US" altLang="ja-JP" dirty="0" err="1" smtClean="0"/>
              <a:t>données</a:t>
            </a:r>
            <a:r>
              <a:rPr lang="en-US" altLang="ja-JP" dirty="0" smtClean="0"/>
              <a:t> MIT-BIH</a:t>
            </a:r>
            <a:endParaRPr kumimoji="1" lang="ja-JP" altLang="en-US" dirty="0"/>
          </a:p>
        </p:txBody>
      </p:sp>
      <p:sp>
        <p:nvSpPr>
          <p:cNvPr id="15" name="テキスト プレースホルダー 14"/>
          <p:cNvSpPr>
            <a:spLocks noGrp="1"/>
          </p:cNvSpPr>
          <p:nvPr>
            <p:ph type="body" sz="quarter" idx="46"/>
          </p:nvPr>
        </p:nvSpPr>
        <p:spPr/>
        <p:txBody>
          <a:bodyPr/>
          <a:lstStyle/>
          <a:p>
            <a:r>
              <a:rPr lang="fr-FR" dirty="0" smtClean="0"/>
              <a:t>48 </a:t>
            </a:r>
            <a:r>
              <a:rPr lang="fr-FR" dirty="0"/>
              <a:t>enregistrements dont </a:t>
            </a:r>
            <a:r>
              <a:rPr lang="fr-FR" dirty="0" smtClean="0"/>
              <a:t>58 </a:t>
            </a:r>
            <a:r>
              <a:rPr lang="fr-FR" dirty="0"/>
              <a:t>% ont été choisis au hasard collectés d’une population hétérogène. </a:t>
            </a:r>
            <a:endParaRPr kumimoji="1" lang="ja-JP" altLang="en-US" dirty="0"/>
          </a:p>
        </p:txBody>
      </p:sp>
      <p:sp>
        <p:nvSpPr>
          <p:cNvPr id="16" name="テキスト プレースホルダー 15"/>
          <p:cNvSpPr>
            <a:spLocks noGrp="1"/>
          </p:cNvSpPr>
          <p:nvPr>
            <p:ph type="body" sz="quarter" idx="47"/>
          </p:nvPr>
        </p:nvSpPr>
        <p:spPr/>
        <p:txBody>
          <a:bodyPr/>
          <a:lstStyle/>
          <a:p>
            <a:r>
              <a:rPr lang="en-US" altLang="ja-JP" dirty="0" err="1" smtClean="0"/>
              <a:t>Enregistés</a:t>
            </a:r>
            <a:r>
              <a:rPr lang="en-US" altLang="ja-JP" dirty="0" smtClean="0"/>
              <a:t> </a:t>
            </a:r>
            <a:r>
              <a:rPr lang="en-US" altLang="ja-JP" dirty="0"/>
              <a:t>par un </a:t>
            </a:r>
            <a:r>
              <a:rPr lang="en-US" altLang="ja-JP" dirty="0" err="1" smtClean="0"/>
              <a:t>électrocardioscope</a:t>
            </a:r>
            <a:r>
              <a:rPr lang="en-US" altLang="ja-JP" dirty="0" smtClean="0"/>
              <a:t>.</a:t>
            </a:r>
            <a:endParaRPr kumimoji="1" lang="ja-JP" altLang="en-US" dirty="0"/>
          </a:p>
        </p:txBody>
      </p:sp>
      <p:sp>
        <p:nvSpPr>
          <p:cNvPr id="17" name="テキスト プレースホルダー 16"/>
          <p:cNvSpPr>
            <a:spLocks noGrp="1"/>
          </p:cNvSpPr>
          <p:nvPr>
            <p:ph type="body" sz="quarter" idx="48"/>
          </p:nvPr>
        </p:nvSpPr>
        <p:spPr/>
        <p:txBody>
          <a:bodyPr/>
          <a:lstStyle/>
          <a:p>
            <a:r>
              <a:rPr lang="en-US" altLang="ja-JP" dirty="0" err="1" smtClean="0"/>
              <a:t>Provenant</a:t>
            </a:r>
            <a:r>
              <a:rPr lang="en-US" altLang="ja-JP" dirty="0" smtClean="0"/>
              <a:t> </a:t>
            </a:r>
            <a:r>
              <a:rPr lang="fr-FR" dirty="0"/>
              <a:t>des </a:t>
            </a:r>
            <a:r>
              <a:rPr lang="fr-FR" dirty="0" smtClean="0"/>
              <a:t>stagiaires de Telnet Innovation </a:t>
            </a:r>
            <a:r>
              <a:rPr lang="fr-FR" dirty="0" err="1" smtClean="0"/>
              <a:t>Labs</a:t>
            </a:r>
            <a:endParaRPr kumimoji="1" lang="ja-JP" altLang="en-US" dirty="0"/>
          </a:p>
        </p:txBody>
      </p:sp>
      <p:sp>
        <p:nvSpPr>
          <p:cNvPr id="18" name="テキスト プレースホルダー 17"/>
          <p:cNvSpPr>
            <a:spLocks noGrp="1"/>
          </p:cNvSpPr>
          <p:nvPr>
            <p:ph type="body" sz="quarter" idx="49"/>
          </p:nvPr>
        </p:nvSpPr>
        <p:spPr/>
        <p:txBody>
          <a:bodyPr/>
          <a:lstStyle/>
          <a:p>
            <a:r>
              <a:rPr lang="en-US" altLang="ja-JP" dirty="0" err="1" smtClean="0"/>
              <a:t>Enregistré</a:t>
            </a:r>
            <a:r>
              <a:rPr lang="en-US" altLang="ja-JP" dirty="0" smtClean="0"/>
              <a:t> par un </a:t>
            </a:r>
            <a:r>
              <a:rPr lang="en-US" altLang="ja-JP" dirty="0" err="1" smtClean="0"/>
              <a:t>capteur</a:t>
            </a:r>
            <a:r>
              <a:rPr lang="en-US" altLang="ja-JP" dirty="0" smtClean="0"/>
              <a:t> de </a:t>
            </a:r>
            <a:r>
              <a:rPr lang="en-US" altLang="ja-JP" dirty="0" err="1" smtClean="0"/>
              <a:t>fréquence</a:t>
            </a:r>
            <a:r>
              <a:rPr lang="en-US" altLang="ja-JP" dirty="0" smtClean="0"/>
              <a:t> </a:t>
            </a:r>
            <a:r>
              <a:rPr lang="en-US" altLang="ja-JP" dirty="0" err="1" smtClean="0"/>
              <a:t>cardiaque</a:t>
            </a:r>
            <a:r>
              <a:rPr lang="en-US" altLang="ja-JP" dirty="0" smtClean="0"/>
              <a:t>.</a:t>
            </a:r>
            <a:endParaRPr kumimoji="1" lang="ja-JP" altLang="en-US" dirty="0"/>
          </a:p>
        </p:txBody>
      </p:sp>
      <p:sp>
        <p:nvSpPr>
          <p:cNvPr id="4" name="Ellipse 3"/>
          <p:cNvSpPr/>
          <p:nvPr/>
        </p:nvSpPr>
        <p:spPr>
          <a:xfrm>
            <a:off x="7040880" y="3600451"/>
            <a:ext cx="213360" cy="224790"/>
          </a:xfrm>
          <a:prstGeom prst="ellipse">
            <a:avLst/>
          </a:prstGeom>
          <a:solidFill>
            <a:srgbClr val="F203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20" name="Ellipse 19"/>
          <p:cNvSpPr/>
          <p:nvPr/>
        </p:nvSpPr>
        <p:spPr>
          <a:xfrm>
            <a:off x="8229600" y="3600451"/>
            <a:ext cx="213360" cy="224790"/>
          </a:xfrm>
          <a:prstGeom prst="ellipse">
            <a:avLst/>
          </a:prstGeom>
          <a:solidFill>
            <a:srgbClr val="F203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21" name="Ellipse 20"/>
          <p:cNvSpPr/>
          <p:nvPr/>
        </p:nvSpPr>
        <p:spPr>
          <a:xfrm>
            <a:off x="9799593" y="3475993"/>
            <a:ext cx="213360" cy="224790"/>
          </a:xfrm>
          <a:prstGeom prst="ellipse">
            <a:avLst/>
          </a:prstGeom>
          <a:solidFill>
            <a:srgbClr val="F203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22" name="Ellipse 21"/>
          <p:cNvSpPr/>
          <p:nvPr/>
        </p:nvSpPr>
        <p:spPr>
          <a:xfrm>
            <a:off x="11476925" y="3495857"/>
            <a:ext cx="213360" cy="224790"/>
          </a:xfrm>
          <a:prstGeom prst="ellipse">
            <a:avLst/>
          </a:prstGeom>
          <a:solidFill>
            <a:srgbClr val="F203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23" name="Ellipse 22"/>
          <p:cNvSpPr/>
          <p:nvPr/>
        </p:nvSpPr>
        <p:spPr>
          <a:xfrm>
            <a:off x="7812124" y="5423306"/>
            <a:ext cx="213360" cy="224790"/>
          </a:xfrm>
          <a:prstGeom prst="ellipse">
            <a:avLst/>
          </a:prstGeom>
          <a:solidFill>
            <a:srgbClr val="F203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24" name="Ellipse 23"/>
          <p:cNvSpPr/>
          <p:nvPr/>
        </p:nvSpPr>
        <p:spPr>
          <a:xfrm>
            <a:off x="10952455" y="5421556"/>
            <a:ext cx="213360" cy="224790"/>
          </a:xfrm>
          <a:prstGeom prst="ellipse">
            <a:avLst/>
          </a:prstGeom>
          <a:solidFill>
            <a:srgbClr val="F2034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fr-FR">
              <a:solidFill>
                <a:schemeClr val="accent6"/>
              </a:solidFill>
            </a:endParaRPr>
          </a:p>
        </p:txBody>
      </p:sp>
      <p:sp>
        <p:nvSpPr>
          <p:cNvPr id="19" name="Ellipse 18"/>
          <p:cNvSpPr/>
          <p:nvPr/>
        </p:nvSpPr>
        <p:spPr>
          <a:xfrm>
            <a:off x="17206293" y="9188245"/>
            <a:ext cx="1080120" cy="1098755"/>
          </a:xfrm>
          <a:prstGeom prst="ellipse">
            <a:avLst/>
          </a:prstGeom>
          <a:solidFill>
            <a:srgbClr val="FD497C"/>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fr-FR" dirty="0" smtClean="0">
                <a:solidFill>
                  <a:schemeClr val="bg1"/>
                </a:solidFill>
              </a:rPr>
              <a:t>9</a:t>
            </a:r>
            <a:endParaRPr kumimoji="1" lang="fr-FR" dirty="0">
              <a:solidFill>
                <a:schemeClr val="bg1"/>
              </a:solidFill>
            </a:endParaRPr>
          </a:p>
        </p:txBody>
      </p:sp>
    </p:spTree>
    <p:extLst>
      <p:ext uri="{BB962C8B-B14F-4D97-AF65-F5344CB8AC3E}">
        <p14:creationId xmlns:p14="http://schemas.microsoft.com/office/powerpoint/2010/main" val="3752167205"/>
      </p:ext>
    </p:extLst>
  </p:cSld>
  <p:clrMapOvr>
    <a:masterClrMapping/>
  </p:clrMapOvr>
  <p:transition spd="slow" advTm="12741">
    <p:cover/>
  </p:transition>
  <p:timing>
    <p:tnLst>
      <p:par>
        <p:cTn id="1" dur="indefinite" restart="never" nodeType="tmRoot"/>
      </p:par>
    </p:tnLst>
  </p:timing>
</p:sld>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17629</TotalTime>
  <Words>1705</Words>
  <Application>Microsoft Office PowerPoint</Application>
  <PresentationFormat>Personnalisé</PresentationFormat>
  <Paragraphs>297</Paragraphs>
  <Slides>38</Slides>
  <Notes>20</Notes>
  <HiddenSlides>0</HiddenSlides>
  <MMClips>0</MMClips>
  <ScaleCrop>false</ScaleCrop>
  <HeadingPairs>
    <vt:vector size="6" baseType="variant">
      <vt:variant>
        <vt:lpstr>Polices utilisées</vt:lpstr>
      </vt:variant>
      <vt:variant>
        <vt:i4>13</vt:i4>
      </vt:variant>
      <vt:variant>
        <vt:lpstr>Thème</vt:lpstr>
      </vt:variant>
      <vt:variant>
        <vt:i4>3</vt:i4>
      </vt:variant>
      <vt:variant>
        <vt:lpstr>Titres des diapositives</vt:lpstr>
      </vt:variant>
      <vt:variant>
        <vt:i4>38</vt:i4>
      </vt:variant>
    </vt:vector>
  </HeadingPairs>
  <TitlesOfParts>
    <vt:vector size="54" baseType="lpstr">
      <vt:lpstr>ＭＳ Ｐゴシック</vt:lpstr>
      <vt:lpstr>Arial</vt:lpstr>
      <vt:lpstr>Calibri</vt:lpstr>
      <vt:lpstr>Open Sans</vt:lpstr>
      <vt:lpstr>Open Sans Light</vt:lpstr>
      <vt:lpstr>Open Sans Semibold</vt:lpstr>
      <vt:lpstr>Route 159 Bold</vt:lpstr>
      <vt:lpstr>Route 159 Light</vt:lpstr>
      <vt:lpstr>Route 159 SemiBold</vt:lpstr>
      <vt:lpstr>Route 159 UltraLight</vt:lpstr>
      <vt:lpstr>Spica Neue</vt:lpstr>
      <vt:lpstr>Spica Neue Light</vt:lpstr>
      <vt:lpstr>Wingdings</vt:lpstr>
      <vt:lpstr>Vega - Header</vt:lpstr>
      <vt:lpstr>Vega - Footer Only</vt:lpstr>
      <vt:lpstr>Vega - Free</vt:lpstr>
      <vt:lpstr>Telnet  Innovation Labs</vt:lpstr>
      <vt:lpstr> Authentification par</vt:lpstr>
      <vt:lpstr>Plan</vt:lpstr>
      <vt:lpstr>Présentation PowerPoint</vt:lpstr>
      <vt:lpstr>Introduction</vt:lpstr>
      <vt:lpstr>Introduction</vt:lpstr>
      <vt:lpstr>Problématique</vt:lpstr>
      <vt:lpstr>Signal L'électrocardiogramme (ECG)</vt:lpstr>
      <vt:lpstr>Solution proposée</vt:lpstr>
      <vt:lpstr>Présentation PowerPoint</vt:lpstr>
      <vt:lpstr>Architecture de la solution proposée</vt:lpstr>
      <vt:lpstr>Présentation PowerPoint</vt:lpstr>
      <vt:lpstr>Acquisition du signal ECG</vt:lpstr>
      <vt:lpstr>Filtrage de signal ECG</vt:lpstr>
      <vt:lpstr>Extraction des caractéristiques d’un signal ECG  </vt:lpstr>
      <vt:lpstr>Apprentissage automatique</vt:lpstr>
      <vt:lpstr>Choix d’algorithme d’apprentissage automatique</vt:lpstr>
      <vt:lpstr>Les étapes pour appliquer l’Apprentissage automatique</vt:lpstr>
      <vt:lpstr>Algorithmes d’pprentissage automatique</vt:lpstr>
      <vt:lpstr>Les bibliothèques utilisées pour la construction du modèle d’apprentissage automatique</vt:lpstr>
      <vt:lpstr>Métriques d’évaluation des algorithmes</vt:lpstr>
      <vt:lpstr>Comparaison des algorithmes Apprentissage automatique</vt:lpstr>
      <vt:lpstr>Interface d'évaluation des données théoriques</vt:lpstr>
      <vt:lpstr>Déploiement du modèle SVM</vt:lpstr>
      <vt:lpstr>Déploiement du modèle dans l’application Android</vt:lpstr>
      <vt:lpstr>Envoi de signal ECG vers l’application android</vt:lpstr>
      <vt:lpstr>Conception de l’application Android</vt:lpstr>
      <vt:lpstr>Conception de l’application Android</vt:lpstr>
      <vt:lpstr>Fonctionnement du Bluetooth dans une application Android</vt:lpstr>
      <vt:lpstr>Visualisation des données reçues</vt:lpstr>
      <vt:lpstr>Présentation PowerPoint</vt:lpstr>
      <vt:lpstr>Application Android</vt:lpstr>
      <vt:lpstr>Application Android</vt:lpstr>
      <vt:lpstr>Application Android</vt:lpstr>
      <vt:lpstr>Application Android</vt:lpstr>
      <vt:lpstr>Classification des résultats</vt:lpstr>
      <vt:lpstr>Conclusion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brahmi amin</cp:lastModifiedBy>
  <cp:revision>539</cp:revision>
  <dcterms:created xsi:type="dcterms:W3CDTF">2015-09-05T11:42:45Z</dcterms:created>
  <dcterms:modified xsi:type="dcterms:W3CDTF">2019-06-27T11:49:39Z</dcterms:modified>
</cp:coreProperties>
</file>